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7.xml" ContentType="application/vnd.openxmlformats-officedocument.presentationml.notesSlide+xml"/>
  <Override PartName="/ppt/tags/tag39.xml" ContentType="application/vnd.openxmlformats-officedocument.presentationml.tags+xml"/>
  <Override PartName="/ppt/notesSlides/notesSlide18.xml" ContentType="application/vnd.openxmlformats-officedocument.presentationml.notesSlide+xml"/>
  <Override PartName="/ppt/tags/tag4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1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2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75" r:id="rId3"/>
    <p:sldId id="269" r:id="rId4"/>
    <p:sldId id="533" r:id="rId5"/>
    <p:sldId id="538" r:id="rId6"/>
    <p:sldId id="539" r:id="rId7"/>
    <p:sldId id="535" r:id="rId8"/>
    <p:sldId id="540" r:id="rId9"/>
    <p:sldId id="545" r:id="rId10"/>
    <p:sldId id="559" r:id="rId11"/>
    <p:sldId id="560" r:id="rId12"/>
    <p:sldId id="554" r:id="rId13"/>
    <p:sldId id="556" r:id="rId14"/>
    <p:sldId id="555" r:id="rId15"/>
    <p:sldId id="537" r:id="rId16"/>
    <p:sldId id="536" r:id="rId17"/>
    <p:sldId id="558" r:id="rId18"/>
    <p:sldId id="276" r:id="rId19"/>
    <p:sldId id="257" r:id="rId20"/>
    <p:sldId id="287" r:id="rId21"/>
    <p:sldId id="289" r:id="rId22"/>
    <p:sldId id="550" r:id="rId23"/>
    <p:sldId id="354" r:id="rId24"/>
    <p:sldId id="355" r:id="rId25"/>
    <p:sldId id="283" r:id="rId26"/>
    <p:sldId id="284" r:id="rId27"/>
    <p:sldId id="511" r:id="rId28"/>
    <p:sldId id="335" r:id="rId29"/>
    <p:sldId id="474" r:id="rId30"/>
    <p:sldId id="489" r:id="rId31"/>
    <p:sldId id="547" r:id="rId32"/>
    <p:sldId id="541" r:id="rId33"/>
    <p:sldId id="561" r:id="rId34"/>
    <p:sldId id="542" r:id="rId35"/>
    <p:sldId id="543" r:id="rId36"/>
    <p:sldId id="544" r:id="rId37"/>
    <p:sldId id="546" r:id="rId38"/>
    <p:sldId id="490" r:id="rId39"/>
    <p:sldId id="491" r:id="rId40"/>
    <p:sldId id="531" r:id="rId41"/>
    <p:sldId id="380" r:id="rId42"/>
    <p:sldId id="532" r:id="rId43"/>
    <p:sldId id="475" r:id="rId44"/>
  </p:sldIdLst>
  <p:sldSz cx="12192000" cy="6858000"/>
  <p:notesSz cx="7315200" cy="9601200"/>
  <p:embeddedFontLst>
    <p:embeddedFont>
      <p:font typeface="Cambria Math" panose="02040503050406030204" pitchFamily="18" charset="0"/>
      <p:regular r:id="rId47"/>
    </p:embeddedFont>
    <p:embeddedFont>
      <p:font typeface="Candara" panose="020E0502030303020204" pitchFamily="34" charset="0"/>
      <p:regular r:id="rId48"/>
      <p:bold r:id="rId49"/>
      <p:italic r:id="rId50"/>
      <p:boldItalic r:id="rId51"/>
    </p:embeddedFont>
    <p:embeddedFont>
      <p:font typeface="Century Gothic" panose="020B0502020202020204" pitchFamily="34" charset="0"/>
      <p:regular r:id="rId52"/>
      <p:bold r:id="rId53"/>
      <p:italic r:id="rId54"/>
      <p:boldItalic r:id="rId55"/>
    </p:embeddedFont>
    <p:embeddedFont>
      <p:font typeface="Helvetica" panose="020B0604020202020204" pitchFamily="34" charset="0"/>
      <p:regular r:id="rId56"/>
      <p:bold r:id="rId57"/>
      <p:italic r:id="rId58"/>
      <p:boldItalic r:id="rId59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7FFF"/>
    <a:srgbClr val="217D21"/>
    <a:srgbClr val="000000"/>
    <a:srgbClr val="BEF6E3"/>
    <a:srgbClr val="08080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75953" autoAdjust="0"/>
  </p:normalViewPr>
  <p:slideViewPr>
    <p:cSldViewPr snapToGrid="0">
      <p:cViewPr varScale="1">
        <p:scale>
          <a:sx n="54" d="100"/>
          <a:sy n="54" d="100"/>
        </p:scale>
        <p:origin x="84" y="1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0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9" d="100"/>
          <a:sy n="79" d="100"/>
        </p:scale>
        <p:origin x="-1200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1136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-1" y="9120188"/>
            <a:ext cx="462012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b="0">
                <a:latin typeface="Arial" pitchFamily="34" charset="0"/>
              </a:defRPr>
            </a:lvl1pPr>
          </a:lstStyle>
          <a:p>
            <a:r>
              <a:rPr lang="en-US" dirty="0"/>
              <a:t>CEE 4540: Sustainable Municipal Drinking Water Treatment</a:t>
            </a:r>
          </a:p>
          <a:p>
            <a:r>
              <a:rPr lang="en-US" dirty="0"/>
              <a:t>Monroe Weber-Shirk</a:t>
            </a:r>
          </a:p>
        </p:txBody>
      </p:sp>
      <p:sp>
        <p:nvSpPr>
          <p:cNvPr id="1136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latin typeface="Arial" pitchFamily="34" charset="0"/>
              </a:defRPr>
            </a:lvl1pPr>
          </a:lstStyle>
          <a:p>
            <a:fld id="{6E9A0431-2C4E-40E7-A0E7-A26E21DBBE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73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56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 b="0">
                <a:latin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latin typeface="Arial" pitchFamily="34" charset="0"/>
              </a:defRPr>
            </a:lvl1pPr>
          </a:lstStyle>
          <a:p>
            <a:fld id="{F6B90027-AD36-416E-8B0F-CCCC7E8FF2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147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296DE5-780A-45A3-881C-118FA0E86910}" type="slidenum">
              <a:rPr lang="en-US"/>
              <a:pPr/>
              <a:t>1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0C1BECB-13CB-4FA7-B039-02B925C552CE}" type="slidenum">
              <a:rPr lang="en-US"/>
              <a:pPr/>
              <a:t>19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59736F5-3564-498F-B6D5-0E700214C1D9}" type="slidenum">
              <a:rPr lang="en-US"/>
              <a:pPr/>
              <a:t>20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7EDDF6-C1A9-497F-8412-ED921FD3EEDF}" type="slidenum">
              <a:rPr lang="en-US"/>
              <a:pPr/>
              <a:t>21</a:t>
            </a:fld>
            <a:endParaRPr lang="en-US"/>
          </a:p>
        </p:txBody>
      </p:sp>
      <p:sp>
        <p:nvSpPr>
          <p:cNvPr id="150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9D6849-AC28-4603-9693-0825196C92B2}" type="slidenum">
              <a:rPr lang="en-US"/>
              <a:pPr/>
              <a:t>22</a:t>
            </a:fld>
            <a:endParaRPr lang="en-US"/>
          </a:p>
        </p:txBody>
      </p:sp>
      <p:sp>
        <p:nvSpPr>
          <p:cNvPr id="284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84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089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5FD5AF-AB5B-415A-914C-9FF47325E86C}" type="slidenum">
              <a:rPr lang="en-US"/>
              <a:pPr/>
              <a:t>23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7C23D5-6158-4A0A-ACE8-4440836377C5}" type="slidenum">
              <a:rPr lang="en-US"/>
              <a:pPr/>
              <a:t>24</a:t>
            </a:fld>
            <a:endParaRPr lang="en-US"/>
          </a:p>
        </p:txBody>
      </p:sp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552761-F1A6-407E-80FF-59979710463E}" type="slidenum">
              <a:rPr lang="en-US"/>
              <a:pPr/>
              <a:t>25</a:t>
            </a:fld>
            <a:endParaRPr lang="en-US"/>
          </a:p>
        </p:txBody>
      </p:sp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09EFD9-43B0-4B3C-A3B4-A6C4304C9ACA}" type="slidenum">
              <a:rPr lang="en-US"/>
              <a:pPr/>
              <a:t>26</a:t>
            </a:fld>
            <a:endParaRPr lang="en-US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83E78A-5D06-4E65-A4CA-28E26DB5DE56}" type="slidenum">
              <a:rPr lang="en-US"/>
              <a:pPr/>
              <a:t>28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Interception is very important</a:t>
            </a:r>
          </a:p>
          <a:p>
            <a:r>
              <a:rPr lang="en-US" dirty="0"/>
              <a:t>Lousy at removing pathogens if they haven’t been flocculated</a:t>
            </a:r>
          </a:p>
          <a:p>
            <a:r>
              <a:rPr lang="en-US" dirty="0"/>
              <a:t>A 0.1mm particle has a </a:t>
            </a:r>
            <a:r>
              <a:rPr lang="en-US" dirty="0" err="1"/>
              <a:t>pC</a:t>
            </a:r>
            <a:r>
              <a:rPr lang="en-US" dirty="0"/>
              <a:t>* of 100!!!!!!!!!!</a:t>
            </a:r>
          </a:p>
          <a:p>
            <a:r>
              <a:rPr lang="en-US" dirty="0"/>
              <a:t>Either particles haven’t be</a:t>
            </a:r>
          </a:p>
          <a:p>
            <a:r>
              <a:rPr lang="en-US" dirty="0"/>
              <a:t>http://designserver.cee.cornell.edu/aguaclaracode/FiltrationModel.xmcden flocculated or attachment is poor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83E78A-5D06-4E65-A4CA-28E26DB5DE56}" type="slidenum">
              <a:rPr lang="en-US"/>
              <a:pPr/>
              <a:t>29</a:t>
            </a:fld>
            <a:endParaRPr lang="en-US"/>
          </a:p>
        </p:txBody>
      </p:sp>
      <p:sp>
        <p:nvSpPr>
          <p:cNvPr id="225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Gravity is very important for these dense particles</a:t>
            </a:r>
          </a:p>
          <a:p>
            <a:r>
              <a:rPr lang="en-US" dirty="0"/>
              <a:t>http://designserver.cee.cornell.edu/aguaclaracode/FiltrationModel.xmcd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D47879-B2F7-4F0C-B5AE-BBC8EE605ED5}" type="slidenum">
              <a:rPr lang="en-US"/>
              <a:pPr/>
              <a:t>2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http://designserver.cee.cornell.edu/aguaclaracode/FiltrationModel.xmcd</a:t>
            </a:r>
          </a:p>
          <a:p>
            <a:r>
              <a:rPr lang="en-US" dirty="0"/>
              <a:t>I see this as a big mystery. If</a:t>
            </a:r>
            <a:r>
              <a:rPr lang="en-US" baseline="0" dirty="0"/>
              <a:t> a sticky clay particle can’t attach to a floc in a floc blanket, then is it possible for a clay particle to attach to a sand grain? It would seem that interception (the flocculation mechanism) might not be a viable mechanism for attaching little particles to big particles. So perhaps this is actually about sedimentation!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http://designserver.cee.cornell.edu/aguaclaracode/FiltrationModel.xmcd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Po-</a:t>
            </a:r>
            <a:r>
              <a:rPr lang="en-US" dirty="0" err="1"/>
              <a:t>Hsun</a:t>
            </a:r>
            <a:r>
              <a:rPr lang="en-US" dirty="0"/>
              <a:t> Lin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8B7026-4B3C-46D8-8217-B0F9B205F5C2}" type="slidenum">
              <a:rPr lang="en-US"/>
              <a:pPr/>
              <a:t>3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Lucinda Li, Theresa Chu, Jonathan Harris, </a:t>
            </a:r>
            <a:r>
              <a:rPr lang="en-US" dirty="0" err="1"/>
              <a:t>Mythri</a:t>
            </a:r>
            <a:r>
              <a:rPr lang="en-US" dirty="0"/>
              <a:t> </a:t>
            </a:r>
            <a:r>
              <a:rPr lang="en-US" dirty="0" err="1"/>
              <a:t>Krishnamoorthysujatha</a:t>
            </a:r>
            <a:r>
              <a:rPr lang="en-US" dirty="0"/>
              <a:t>, Rose </a:t>
            </a:r>
            <a:r>
              <a:rPr lang="en-US" dirty="0" err="1"/>
              <a:t>Linehan</a:t>
            </a:r>
            <a:r>
              <a:rPr lang="en-US" dirty="0"/>
              <a:t>, William H. </a:t>
            </a:r>
            <a:r>
              <a:rPr lang="en-US" dirty="0" err="1"/>
              <a:t>Pennock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660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67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bigger</a:t>
            </a:r>
            <a:r>
              <a:rPr lang="en-US" baseline="0" dirty="0"/>
              <a:t> flocs there is less head loss at breakthrough! </a:t>
            </a:r>
          </a:p>
          <a:p>
            <a:r>
              <a:rPr lang="en-US" dirty="0"/>
              <a:t>With bigger</a:t>
            </a:r>
            <a:r>
              <a:rPr lang="en-US" baseline="0" dirty="0"/>
              <a:t> flocs there is more head loss per mass of particles removed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92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</a:t>
            </a:r>
            <a:r>
              <a:rPr lang="en-US" baseline="0" dirty="0"/>
              <a:t> that these experiments were direct filtration (no sedimentation!)</a:t>
            </a:r>
          </a:p>
          <a:p>
            <a:endParaRPr lang="en-US" baseline="0" dirty="0"/>
          </a:p>
          <a:p>
            <a:r>
              <a:rPr lang="en-US" baseline="0" dirty="0"/>
              <a:t>Thus it is the big flocs that exit the filter first!!!!</a:t>
            </a:r>
          </a:p>
          <a:p>
            <a:endParaRPr lang="en-US" baseline="0" dirty="0"/>
          </a:p>
          <a:p>
            <a:r>
              <a:rPr lang="en-US" baseline="0" dirty="0"/>
              <a:t>Big flocs are likely harder for constrictions to capture because of the higher shear (same reason why big flocs are likely not captured as well in floc blankets)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70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volume occupied by the particles increases rapidly as the flocs</a:t>
            </a:r>
            <a:r>
              <a:rPr lang="en-US" baseline="0" dirty="0"/>
              <a:t> increase in diameter.</a:t>
            </a:r>
          </a:p>
          <a:p>
            <a:endParaRPr lang="en-US" baseline="0" dirty="0"/>
          </a:p>
          <a:p>
            <a:r>
              <a:rPr lang="en-US" baseline="0" dirty="0"/>
              <a:t>The analysis below is for doubling collisions</a:t>
            </a:r>
          </a:p>
          <a:p>
            <a:endParaRPr lang="en-US" baseline="0" dirty="0"/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max_collisions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10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i_collisions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np.linspace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(0,max_collisions,max_collisions+1)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i_particles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2**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i_collisions</a:t>
            </a:r>
            <a:endParaRPr lang="en-US" sz="1200" b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d_clay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5 * u.um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D_fractal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2.3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d_floc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d_clay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*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i_particles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**(1/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D_fractal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)</a:t>
            </a:r>
          </a:p>
          <a:p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volume = 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i_particles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**((3-D_fractal)/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D_fractal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)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plt.plot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d_floc,volume,'o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')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plt.xlabel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r'Floc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 diameter ($\mu m$)')</a:t>
            </a:r>
          </a:p>
          <a:p>
            <a:r>
              <a:rPr lang="en-US" sz="1200" b="0" kern="1200" dirty="0" err="1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plt.ylabel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('Volume multiple')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90027-AD36-416E-8B0F-CCCC7E8FF22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44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0C5FD01-3381-42FA-9B21-E9DD2222186C}" type="slidenum">
              <a:rPr lang="en-US"/>
              <a:pPr/>
              <a:t>18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7370618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s-HN" dirty="0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56DCD3FC-9B2D-40E7-8769-F1716260CD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9351818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4181647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3F46E8-4335-45A0-82AF-7473F25C1D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4664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2318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7B0678-6247-4395-BEF1-D1B1B1D2FFA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664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0530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535113"/>
            <a:ext cx="555015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2174875"/>
            <a:ext cx="555015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24438" y="1535113"/>
            <a:ext cx="55523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24438" y="2174875"/>
            <a:ext cx="5552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6F59EA-8461-40A6-B8F4-26C8CC6A57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1577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06AE8C-0458-4CA7-BB34-F68D228805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00819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067632-A360-4D36-9B7C-B5A1967F6D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1486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228600"/>
            <a:ext cx="11305309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1130530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48200" y="626723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28908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0165A093-3008-48F0-87E8-D7DCDEB270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499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8.xml"/><Relationship Id="rId12" Type="http://schemas.openxmlformats.org/officeDocument/2006/relationships/image" Target="../media/image1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.png"/><Relationship Id="rId5" Type="http://schemas.openxmlformats.org/officeDocument/2006/relationships/tags" Target="../tags/tag5.xml"/><Relationship Id="rId10" Type="http://schemas.openxmlformats.org/officeDocument/2006/relationships/image" Target="../media/image8.png"/><Relationship Id="rId4" Type="http://schemas.openxmlformats.org/officeDocument/2006/relationships/tags" Target="../tags/tag4.xml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61/(ASCE)EE.1943-7870.000049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tags" Target="../tags/tag12.xml"/><Relationship Id="rId21" Type="http://schemas.openxmlformats.org/officeDocument/2006/relationships/image" Target="../media/image25.png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2" Type="http://schemas.openxmlformats.org/officeDocument/2006/relationships/tags" Target="../tags/tag11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24" Type="http://schemas.openxmlformats.org/officeDocument/2006/relationships/image" Target="../media/image28.png"/><Relationship Id="rId5" Type="http://schemas.openxmlformats.org/officeDocument/2006/relationships/tags" Target="../tags/tag14.xml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tags" Target="../tags/tag19.xml"/><Relationship Id="rId19" Type="http://schemas.openxmlformats.org/officeDocument/2006/relationships/image" Target="../media/image23.png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notesSlide" Target="../notesSlides/notesSlide13.xml"/><Relationship Id="rId2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tags" Target="../tags/tag23.xml"/><Relationship Id="rId16" Type="http://schemas.openxmlformats.org/officeDocument/2006/relationships/image" Target="../media/image36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31.png"/><Relationship Id="rId5" Type="http://schemas.openxmlformats.org/officeDocument/2006/relationships/tags" Target="../tags/tag26.xml"/><Relationship Id="rId15" Type="http://schemas.openxmlformats.org/officeDocument/2006/relationships/image" Target="../media/image35.png"/><Relationship Id="rId10" Type="http://schemas.openxmlformats.org/officeDocument/2006/relationships/notesSlide" Target="../notesSlides/notesSlide14.xml"/><Relationship Id="rId4" Type="http://schemas.openxmlformats.org/officeDocument/2006/relationships/tags" Target="../tags/tag2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32.xml"/><Relationship Id="rId7" Type="http://schemas.openxmlformats.org/officeDocument/2006/relationships/image" Target="../media/image39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1.png"/><Relationship Id="rId4" Type="http://schemas.openxmlformats.org/officeDocument/2006/relationships/tags" Target="../tags/tag33.xml"/><Relationship Id="rId9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36.xml"/><Relationship Id="rId7" Type="http://schemas.openxmlformats.org/officeDocument/2006/relationships/image" Target="../media/image42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80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9.xml"/><Relationship Id="rId5" Type="http://schemas.openxmlformats.org/officeDocument/2006/relationships/image" Target="../media/image48.wmf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0.xml"/><Relationship Id="rId5" Type="http://schemas.openxmlformats.org/officeDocument/2006/relationships/image" Target="../media/image50.emf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50.xml"/><Relationship Id="rId7" Type="http://schemas.openxmlformats.org/officeDocument/2006/relationships/image" Target="../media/image62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61.w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65.png"/><Relationship Id="rId4" Type="http://schemas.openxmlformats.org/officeDocument/2006/relationships/tags" Target="../tags/tag51.xml"/><Relationship Id="rId9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jan 1991 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-930275" y="0"/>
            <a:ext cx="10283825" cy="6877050"/>
          </a:xfrm>
          <a:prstGeom prst="rect">
            <a:avLst/>
          </a:prstGeom>
          <a:noFill/>
        </p:spPr>
      </p:pic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03807" y="2264771"/>
            <a:ext cx="3274413" cy="3309815"/>
          </a:xfrm>
        </p:spPr>
        <p:txBody>
          <a:bodyPr/>
          <a:lstStyle/>
          <a:p>
            <a:pPr algn="ctr"/>
            <a:r>
              <a:rPr lang="en-US" dirty="0"/>
              <a:t>On removing little particles with big particles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/>
              <a:t>Filtration Model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head loss at failure lower at higher coagulant dose?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If we assume that most of the filter pores had formed constrictions at breakthrough, then the pressure drop per constriction is lower at the higher coagulant dose</a:t>
            </a:r>
          </a:p>
          <a:p>
            <a:pPr lvl="1"/>
            <a:r>
              <a:rPr lang="en-US" sz="2400" dirty="0"/>
              <a:t>Inconsistent with the hypothesis that more coagulant leads to stronger bonds</a:t>
            </a:r>
          </a:p>
          <a:p>
            <a:pPr lvl="1"/>
            <a:r>
              <a:rPr lang="en-US" sz="2400" dirty="0"/>
              <a:t>Consistent with hypothesis that larger flocs can’t attach as easily because the drag force is higher </a:t>
            </a:r>
          </a:p>
          <a:p>
            <a:r>
              <a:rPr lang="en-US" sz="2800" dirty="0"/>
              <a:t>Bigger flocs aren’t able to attach to partially filled constrictions!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828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Influent floc size distribution might have a major influence on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Dominated by large flocs (high coagulant dose with no floc blanket or plate settlers)</a:t>
            </a:r>
          </a:p>
          <a:p>
            <a:pPr lvl="1"/>
            <a:r>
              <a:rPr lang="en-US" sz="2000" dirty="0"/>
              <a:t>rapid increase in head loss (large flocs are less dense) </a:t>
            </a:r>
          </a:p>
          <a:p>
            <a:pPr lvl="1"/>
            <a:r>
              <a:rPr lang="en-US" sz="2000" dirty="0"/>
              <a:t>less head loss per restriction at break through</a:t>
            </a:r>
          </a:p>
          <a:p>
            <a:pPr lvl="1"/>
            <a:r>
              <a:rPr lang="en-US" sz="2000" dirty="0"/>
              <a:t>Breakthrough caused by large flocs</a:t>
            </a:r>
          </a:p>
          <a:p>
            <a:r>
              <a:rPr lang="en-US" sz="2400" dirty="0"/>
              <a:t>Dominated by primary particles (after floc blanket and plate settlers) </a:t>
            </a:r>
          </a:p>
          <a:p>
            <a:pPr lvl="1"/>
            <a:r>
              <a:rPr lang="en-US" sz="2000" dirty="0"/>
              <a:t>slow increase in head loss per mass of primary particles removed </a:t>
            </a:r>
          </a:p>
          <a:p>
            <a:pPr lvl="1"/>
            <a:r>
              <a:rPr lang="en-US" sz="2000" dirty="0"/>
              <a:t>high head loss per restriction at break through</a:t>
            </a:r>
          </a:p>
          <a:p>
            <a:pPr lvl="1"/>
            <a:r>
              <a:rPr lang="en-US" sz="2000" dirty="0"/>
              <a:t>Breakthrough could be caused by a few large flocs if large flocs are present or it could be caused by primary particles if there aren’t any large flocs present</a:t>
            </a:r>
          </a:p>
        </p:txBody>
      </p:sp>
    </p:spTree>
    <p:extLst>
      <p:ext uri="{BB962C8B-B14F-4D97-AF65-F5344CB8AC3E}">
        <p14:creationId xmlns:p14="http://schemas.microsoft.com/office/powerpoint/2010/main" val="207375891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occupied by flocs increases as flocs increase in size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12" y="1716364"/>
            <a:ext cx="1607619" cy="326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526" y="2467381"/>
            <a:ext cx="1702095" cy="3260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764" y="3484350"/>
            <a:ext cx="2026667" cy="5577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955" y="4439820"/>
            <a:ext cx="2078476" cy="560762"/>
          </a:xfrm>
          <a:prstGeom prst="rect">
            <a:avLst/>
          </a:prstGeom>
        </p:spPr>
      </p:pic>
      <p:sp>
        <p:nvSpPr>
          <p:cNvPr id="8" name="AutoShape 2" descr="data:image/png;base64,iVBORw0KGgoAAAANSUhEUgAAAXgAAAEKCAYAAAAYd05sAAAABHNCSVQICAgIfAhkiAAAAAlwSFlz%0AAAALEgAACxIB0t1+/AAAADh0RVh0U29mdHdhcmUAbWF0cGxvdGxpYiB2ZXJzaW9uMy4xLjEsIGh0%0AdHA6Ly9tYXRwbG90bGliLm9yZy8QZhcZAAAYDklEQVR4nO3dfXRcdZ3H8feHtMiAQBSCSwu17K4b%0AVIotRhcEXeXBqotaOahwRF18qGf1rOBDPBQ9y/qHB924LOy666ELPi6iUkMERALLo8CxmDZICiWg%0AQpUUJICRByOU8t0/7h2Ylpn0TjJ3JrnzeZ0zpzN35t7fdzLtJ7e/+d3fTxGBmZkVz06tLsDMzPLh%0AgDczKygHvJlZQTngzcwKygFvZlZQ81pdQKW99947Fi9e3OoyzMzmjHXr1j0UEV3VnptVAb948WKG%0AhoZaXYaZ2ZwhaVOt59xFY2ZWUA54M7OCcsCbmRWUA97MrKAc8GZmBTWrRtGYmbWTgeEx+gZH2Twx%0AyYLOEr3Lu1mxbGHDju+ANzNrgYHhMVb1jzC5ZSsAYxOTrOofAWhYyLuLxsysBfoGR58N97LJLVvp%0AGxxtWBsOeDOzFtg8MVnX9ulwwJuZtcCCzlJd26fDAW9m1gK9y7spze/YZltpfge9y7sb1oa/ZDUz%0Aa4HyF6lzdhSNpE8BHwECGAFOjog/59mmmdlcsWLZwoYG+vZy66KRtBD4JNATEQcBHcAJebVnZmbb%0AyrsPfh5QkjQP2BXYnHN7ZmaWyi3gI2IM+CrwW+B+4I8RceX2r5O0UtKQpKHx8fG8yjEzazt5dtG8%0ACHgncACwANhN0knbvy4iVkdET0T0dHVVXZTEzMymIc8umqOBeyJiPCK2AP3A63Jsz8zMKuQZ8L8F%0ADpW0qyQBRwEbc2zPzMwq5NkHvxZYA6wnGSK5E7A6r/bMzGxbuY6Dj4gzgDPybMPMzKrzVAVmZgXl%0AgDczKygHvJlZQTngzcwKygFvZlZQDngzs4JywJuZFZQD3sysoBzwZmYF5YA3MysoB7yZWUE54M3M%0ACsoBb2ZWUA54M7OCcsCbmRWUA97MrKAc8GZmBeWANzMrqNwCXlK3pFsrbo9KOjWv9szMbFu5rcka%0AEaPAUgBJHcAYcHFe7ZmZ2baa1UVzFPDriNjUpPbMzNpeswL+BODCak9IWilpSNLQ+Ph4k8oxMyu+%0A3ANe0s7AO4CLqj0fEasjoicierq6uvIux8ysbTTjDP6twPqI+H0T2jIzs1QzAv5EanTPmJlZfnIN%0AeEm7AccA/Xm2Y2Zmz5fbMEmAiHgC2CvPNszMrLpcA97MimdgeIy+wVE2T0yyoLNE7/JuVixb2Oqy%0ArAoHvJllNjA8xqr+ESa3bAVgbGKSVf0jAA75Wchz0ZhZZn2Do8+Ge9nklq30DY62qCKbigPezDLb%0APDFZ13ZrLQe8mWW2oLNU13ZrLQe8mWXWu7yb0vyObbaV5nfQu7y7RRXZVPwlq5llVv4i1aNo5gYH%0AvJnVZcWyhQ70OcJdNGZmBeWANzMrKAe8mVlBOeDNzArKAW9mVlAOeDOzgnLAm5kVlAPezKygHPBm%0AZgXlgDczK6i812TtlLRG0p2SNko6LM/2zMzsOXnPRXMOcEVEHC9pZ2DXnNszM7NUpjN4SS+VdHR6%0AvyRp9wz77Am8ATgfICKeioiJmRRrZmbZ7TDgJX0UWAOcm27aDxjIcOwDgHHgm5KGJZ0nabcqx18p%0AaUjS0Pj4eB2lm5nZVLKcwX8COBx4FCAi7gb2ybDfPOAQ4OsRsQx4Ajht+xdFxOqI6ImInq6ursyF%0Am5nZ1LIE/JMR8VT5gaR5QGTY7z7gvohYmz5eQxL4ZmbWBFkC/npJpwMlSccAFwGX7miniHgA+J2k%0A8lpeRwF3TLtSMzOrS5ZRNKcBHwZGgI8BlwPnZTz+PwEXpCNofgOcPJ0izcysfjsM+Ih4Bvif9FaX%0AiLgV6JlGXWZmNkM1A17SCFP0tUfEwblUZGZmDTHVGfyxTavCzMwarmbAR8Sm8n1JfwG8luSM/hfp%0AF6hmZjaLZbnQ6SPALcBxwPHAzyV9KO/CzMxsZrKMoukFlkXEwwCS9gJuBr6RZ2FmZjYzWcbBPww8%0AVvH4sXSbmZnNYlnO4H8FrJX0Y5I++HcCt0n6NEBEnJVjfWZmNk1ZAv7X6a3sx+mfO5xR0szMWifL%0AhU5fbEYhZnPNwPAYfYOjbJ6YZEFnid7l3axYtrDVZZk9a6oLnc6OiFMlXUqVC54i4h25VmY2iw0M%0Aj7Gqf4TJLVsBGJuYZFX/CIBD3maNqc7gv5v++dVmFGI2l/QNjj4b7mWTW7bSNzjqgLdZY6oLndal%0Ad5dGxDmVz0k6Bbg+z8LMZrPNE5N1bTdrhSzDJD9YZds/NLgOszllQWepru1mrVAz4CWdmPa/HyDp%0AkorbtcAjzSvRbPbpXd5NaX7HNttK8zvoXd5dYw+z5puqD/5m4H5gb+DfKrY/BtyWZ1Fms125n92j%0AaGw2U0SW1feao6enJ4aGhlpdhpnZnCFpXURUXXdjqmGSj1F9PngBERF7NKg+MzPLwVSjaHylqpnZ%0AHLbDK1klLaq2PSJ+2/hyzMysUbLMRfOTivu7AAcAo8Ard7SjpHtJvpTdCjxdq5/IzMwaL8tcNEsq%0AH0s6BPh4HW28KSIeqrcwMzObmSwXOm0jItYDf5tDLWZm1kBZ+uA/XfFwJ+AQYHPG4wdwpaQAzo2I%0A1VWOvxJYCbBoUdXufjMzm4YsffCVo2meJumT/1HG4x8REWOS9gGuknRnRNxQ+YI09FdDMg4+43HN%0AzGwHcp0PPiLG0j8flHQx8Frghqn3MjOzRthhH7ykHkkXS1ov6bbyLcN+u0navXwfeDOwYeYlm5lZ%0AFlm6aC4AeoER4Jk6jv0S4GJJ5Xa+FxFX1F2hmZlNS5aAH4+IS+o9cET8BnhV/SWZmVkjZAn4MySd%0AB1wNPFneGBH9uVVlZmYzliXgTwYOBObzXBdNAA54M7NZLEvAvyYivIqBmdkck+VK1pslvSL3SszM%0ArKGynMEfCtwq6R6SPvjyfPAH51qZmZnNSJaAf0vuVZiZWcNluZJ1UzMKMTOzxqp7NkkzM5sbsnTR%0AmOVuYHiMvsFRNk9MsqCzRO/yblYsW9jqsszmtExn8JJeKuno9H6pPMeMWSMMDI+xqn+EsYlJAhib%0AmGRV/wgDw2OtLs1sTssy2dhHgTXAuemm/YCBPIuy9tI3OMrklq3bbJvcspW+wdEWVWRWDFnO4D8B%0AHA48ChARdwP75FmUtZfNE5N1bTezbLIE/JMR8VT5gaR5JFMVmDXEgs5SXdvNLJssAX+9pNOBkqRj%0AgIuAS/Mty9pJ7/JuSvM7ttlWmt9B73LPkGE2E1kC/jRgnGQ++I8BlwNfyLMoay8rli3kzOOWsLCz%0AhICFnSXOPG6JR9GYzZAiZk9vS09PTwwNDbW6DDOzOUPSuojoqfZcllE0x0oalvSIpEclPSbp0caX%0AaWZmjZTlQqezgeOAkZhNp/tmZjalLH3wvwM2TDfcJXWk/wO4bDr7m5nZ9GQ5g/8ccLmk69l2yb6z%0AMrZxCrAR2KP+8szMbLqynMF/CfgTsAuwe8VthyTtB/w9cN50CzQzs+nJcga/ICIOmubxzyb5H0DN%0AXwiSVgIrARYtWjTNZszMbHtZzuAvl/Tmeg8s6VjgwYhYN9XrImJ1RPRERE9XV1e9zZiZWQ1ZAv4f%0AgSskTdY5TPJw4B2S7gW+Dxwp6X9nUKuZmdVhhwEfEbtHxE4RUYqIPdLHO/zCNCJWRcR+EbEYOAG4%0AJiJOakDNZmaWwQ774CW9odr2iLih8eWYmVmjZPmStbfi/i7Aa4F1wJFZG4mI64Dr6inMzMxmJsui%0A22+vfCxpf5LRMWZmNotNZ9Ht+4CXN7oQMzNrrCx98P/Jcwt87AQsBdbnWZSZmc1clj74yvl7nwYu%0AjIibcqrHmmxgeIy+wVE2T0yyoLNE7/Juz8NuVhBZ+uC/3YxCrPkGhsdY1T/y7ILXYxOTrOofAXDI%0AmxVAzYCXNEL1tVcFREQcnFtV1hR9g6PPhnvZ5Jat9A2OOuDNCmCqM/hjm1aFtcTmicm6tpvZ3FJz%0AFE1EbCrfgD8DS9LbZLrN5rgFnaW6tpvZ3JJlyb73ALcA7wbeA6yVdHzehVn+epd3U5rfsc220vwO%0Aepd3t6giM2ukLKNoPg+8JiIeBJDUBfwfsCbPwix/5X52j6IxK6YsAb9TOdxTDzO9C6RsFlqxbKED%0A3aygsgT8FZIGgQvTx+8FLs+vJDMza4Qs4+B7JR0HHJFuWh0RF+dblpmZzdRU4+D/C/heRNwUEf1A%0Af/PKMjOzmZqqL/0u4KuS7pX0r5KWNqsoMzObuanGwZ8TEYcBf0fyxeo3Jd0p6QxJf9O0Cs3MbFqy%0ALNm3KSK+EhHLgBOBFcDG3CszM7MZyXKh0zxJb5d0AfBTYBQ4LvfKzMxsRqb6kvUYkjP2t5Fcyfp9%0AYGVEPJHlwJJ2AW4AXpC2syYizphxxWZmlslUwyRXAd8DPhMRf5jGsZ8EjoyIxyXNB26U9NOI+Pl0%0ACjUzs/rUDPiIyLyodo39A3g8fTg/vVWbftjMzHKQ65QDkjok3Qo8CFwVEWurvGalpCFJQ+Pj43mW%0AY2bWVrJMVTBtEbEVWCqpE7hY0kERsWG716wGVgP09PT4DL+Cl9Mzs5loyqRhETEBXAu8pRntFUF5%0AOb2xiUmC55bTGxgea3VpZjZH5BbwkrrSM3cklYBjgDvzaq9oplpOz8wsizy7aPYFvi2pg+QXyQ8j%0A4rIc2ysUL6dnZjOVW8BHxG3AsryOX3QLOkuMVQlzL6dnZll54Y5ZysvpmdlM5TqKxqbPy+mZ2Uw5%0A4GcxL6dnZjPhLhozs4JywJuZFZQD3sysoBzwZmYF5YA3MysoB7yZWUE54M3MCsrj4HPgaX7NbDZw%0AwDdYeZrf8kyQ5Wl+AYe8mTWVu2gazNP8mtls4YBvME/za2azhQO+wWpN5+tpfs2s2RzwDeZpfs1s%0AtvCXrA3maX7NbLZwwOfA0/ya2WyQ56Lb+0u6VtIdkm6XdEpebZmZ2fPleQb/NPCZiFgvaXdgnaSr%0AIuKOHNs0M7NUbmfwEXF/RKxP7z8GbATcb2Fm1iRNGUUjaTGwDFjbjPbMzKwJX7JKeiHwI+DUiHi0%0AyvMrgZUAixYtyrucunhOGTOby3I9g5c0nyTcL4iI/mqviYjVEdETET1dXV15llOX8pwyYxOTBM/N%0AKTMwPNbq0szMMslzFI2A84GNEXFWXu3kxXPKmNlcl+cZ/OHA+4EjJd2a3t6WY3sN5TllzGyuy60P%0APiJuBJTX8fO2oLPEWJUw95wyZjZXeC6aGjynjJnNdZ6qoAbPKWNmc50DfgqeU8bM5jJ30ZiZFZQD%0A3sysoNqyi8ZXqJpZO2i7gC9foVq+iKl8hSrgkDezQmm7LhpfoWpm7aLtAt5XqJpZu2i7gK91Jaqv%0AUDWzomm7gPcVqmbWLtruS1ZfoWpm7aLtAh58haqZtYdCBrzHuZuZFTDgPc7dzCxRuC9ZPc7dzCxR%0AuID3OHczs0ThAt7j3M3MEoULeI9zNzNL5Bbwkr4h6UFJG/JqA5IvVQ//8jUccNpPOPzL1wBw5nFL%0AWNhZQsDCzhJnHrfEX7CaWdtRRORzYOkNwOPAdyLioCz79PT0xNDQUOY2th8xA8nZugPdzNqFpHUR%0A0VPtudzO4CPiBuCRvI4PHjFjZjaVlvfBS1opaUjS0Pj4eF37esSMmVltLQ/4iFgdET0R0dPV1VXX%0Avh4xY2ZWW8sDfiY8YsbMrLY5PVWBZ4Y0M6stt4CXdCHwRmBvSfcBZ0TE+Y1uxzNDmplVl1vAR8SJ%0AeR3bzMx2bE73wZuZWW0OeDOzgnLAm5kVlAPezKygcpuLZjokjQObWl1HC+wNPNTqIlrE7709tet7%0Az+N9vzQiql4lOqsCvl1JGqo1WVDR+b37vbeTZr9vd9GYmRWUA97MrKAc8LPD6lYX0EJ+7+2pXd97%0AU9+3++DNzArKZ/BmZgXlgDczKygHfBNJ2l/StZLukHS7pFPS7S+WdJWku9M/X9TqWvMiqUPSsKTL%0A0scHSFor6VeSfiBp51bXmAdJnZLWSLpT0kZJh7XL5y7pU+nf9w2SLpS0S1E/d0nfkPSgpA0V26p+%0Azkr8R/ozuE3SIY2uxwHfXE8Dn4mIVwCHAp+Q9ArgNODqiHgZcHX6uKhOATZWPP4K8O8R8dfAH4AP%0At6Sq/J0DXBERBwKvIvkZFP5zl7QQ+CTQExEHAR3ACRT3c/8W8JbtttX6nN8KvCy9rQS+3vBqIsK3%0AFt2AHwPHAKPAvum2fYHRVteW0/vdL/0LfiRwGSCSq/rmpc8fBgy2us4c3veewD2kgxoqthf+cwcW%0AAr8DXkwyPfllwPIif+7AYmDDjj5n4FzgxGqva9TNZ/AtImkxsAxYC7wkIu5Pn3oAeEmLysrb2cDn%0AgGfSx3sBExHxdPr4PpJAKJoDgHHgm2n31HmSdqMNPveIGAO+CvwWuB/4I7CO9vjcy2p9zuVffmUN%0A/zk44FtA0guBHwGnRsSjlc9F8qu8cGNXJR0LPBgR61pdSwvMAw4Bvh4Ry4An2K47psCf+4uAd5L8%0AklsA7MbzuzDaRrM/Zwd8k0maTxLuF0REf7r595L2TZ/fF3iwVfXl6HDgHZLuBb5P0k1zDtApqbyy%0A2H7AWGvKy9V9wH0RsTZ9vIYk8Nvhcz8auCcixiNiC9BP8nehHT73slqf8xiwf8XrGv5zcMA3kSQB%0A5wMbI+KsiqcuAT6Y3v8gSd98oUTEqojYLyIWk3zJdk1EvA+4Fjg+fVlR3/sDwO8kdaebjgLuoA0+%0Ad5KumUMl7Zr+/S+/98J/7hVqfc6XAB9IR9McCvyxoiunIXwlaxNJOgL4GTDCc/3Qp5P0w/8QWEQy%0AXfJ7IuKRlhTZBJLeCHw2Io6V9JckZ/QvBoaBkyLiyVbWlwdJS4HzgJ2B3wAnk5xgFf5zl/RF4L0k%0Ao8iGgY+Q9DUX7nOXdCHwRpJpgX8PnAEMUOVzTn/hfY2ky+pPwMkRMdTQehzwZmbF5C4aM7OCcsCb%0AmRWUA97MrKAc8GZmBeWANzMrKAe8mVlBOeDNzArKAW9NJWmrpFsrboslPZ5DO/8i6bPp/Zsbffzt%0A2uqU9PEGHKck6XpJHQ041s6SbqiYDsDakAPemm0yIpZW3O7Nu8GIeF3OTXQCdQV8enn69v/+PgT0%0AR8TWmRYUEU+RTM383pkey+YuB7zNKpI+na78s0HSqRXbP5CuevNLSd+tse/nJd0l6Uagu2L74xX3%0AByStS1cYWpluW5yutPStdP8LJB0t6aZ0FZ7XVux/kqRb0v99nJuebX8Z+Kt0W1+t16XtjEr6DrCB%0AbSeaAngfFXOySLpO0oHp/b22WyXoIklfk3SjpE2SjpD03bT+89OXDaTHtHbV6snxfWuvG7AVuDW9%0AXZxuezz989Uk8/TsBrwQuJ1kzvxXAncBe6eve3GV45b33RXYA/gVyXw3zx6/cl+gRBKye5Es0PA0%0AsITkpGcd8A2SBUneCQyk+7wcuBSYnz7+b+ADPH+Bh6le9wxwaJX6dwYe2G7bfcBO6f03ARdWPHcn%0A8On0/umki0WQTE38APACktWTxlv9mfvWupv756zZJiNiaY3njiAJ/ScAJPUDryeZP/uiiHgIIKpP%0AyPX6dN8/pfteUqONT0p6V3p/f5Ll0h4gmdJ2JN33dpIl1kLSCEkwQzIT4quBXyTzRFEimfr1hu3a%0AmOp1myLi51Xq2huYKD+Q9FJgLCLKk9IdDNyWPrcLSbfQ2elzAZwf6UyEkrYCT6X1PyVp94h4rMbP%0AwwrMAW9tI53F8mjgsIj4k6TrgF3SpytnMnym4vEzPPfvRMC3I2LVdsddvH1TU7zuiRrlTVbUAsm6%0ArbdVPH418IP0/iuB9RXh/yrS9Twl7QdsjojyLIIvAP5co00rOPfB22zyM2BFOnf4bsC70m3XAO+W%0AtBckq9RX2feGdN+SpN2Bt1d5zZ7AH9JwP5Bk4fN6XA0cL2mfch3pmfZjwO4ZXldTRPwB6EjPzgGW%0Akga+pJeRdBWNpM8tAX5ZsfuzZ/dU/GJIf14PRbLQhrUhB7zNGhGxnmRV+ltI5sg/LyKGI+J24EvA%0A9ZJ+CZxVY98fkATfT4FfVGniCmCepI0kX4xW6yqZqr47gC8AV0q6DbiKZJHkh4Gb0i+G+2q9LkMT%0AV5J0U0ES1Dul7/efSRbJKC8asYTkO4xyd00p/QUB24b9m4Cf1PMerVg8H7zZLCHpEOBTEfF+SXcD%0Ah8yk7zz9DuO0iLirYUXanOIzeLNZIv1fyLWS9kwezijcdyYZ/eNwb2M+gzczKyifwZuZFZQD3sys%0AoBzwZmYF5YA3MysoB7yZWUE54M3MCsoBb2ZWUP8Pnkl0r7vszeQ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857696"/>
            <a:ext cx="6588883" cy="46612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2274" y="1879411"/>
            <a:ext cx="472757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Big flocs occupy more volume!</a:t>
            </a:r>
          </a:p>
          <a:p>
            <a:r>
              <a:rPr lang="en-US" sz="2400" b="0" dirty="0" err="1"/>
              <a:t>i</a:t>
            </a:r>
            <a:r>
              <a:rPr lang="en-US" sz="2400" b="0" dirty="0"/>
              <a:t> is number of primary particles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93" y="2333504"/>
            <a:ext cx="348952" cy="55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987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Reducing the capture velocity on the plate settlers increases filter run times!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flocs fill a filter much quicker than the same mass of clay in smaller flocs</a:t>
            </a:r>
          </a:p>
          <a:p>
            <a:r>
              <a:rPr lang="en-US" dirty="0"/>
              <a:t>Reducing the capture velocity in the </a:t>
            </a:r>
            <a:r>
              <a:rPr lang="en-US" dirty="0" err="1"/>
              <a:t>sed</a:t>
            </a:r>
            <a:r>
              <a:rPr lang="en-US" dirty="0"/>
              <a:t> tank removes ever smaller flocs and it is the largest flocs that occupy the most volume per mass of clay</a:t>
            </a:r>
          </a:p>
          <a:p>
            <a:pPr lvl="1"/>
            <a:r>
              <a:rPr lang="en-US" dirty="0" err="1"/>
              <a:t>Sed</a:t>
            </a:r>
            <a:r>
              <a:rPr lang="en-US" dirty="0"/>
              <a:t> tank capture velocities must have a significant impact on filter run times!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099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might larger media (anthracite on top of sand) help?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active filtration zone moves progressively down through the filter bed</a:t>
            </a:r>
          </a:p>
          <a:p>
            <a:r>
              <a:rPr lang="en-US" sz="2800" dirty="0"/>
              <a:t>This suggests that the sand under anthracite in a dual media filter is completely inactive (research is required)!</a:t>
            </a:r>
          </a:p>
          <a:p>
            <a:r>
              <a:rPr lang="en-US" sz="2800" dirty="0"/>
              <a:t>Bigger pores must be able to hold more large flocs with less head loss (we need a model!)</a:t>
            </a:r>
          </a:p>
          <a:p>
            <a:r>
              <a:rPr lang="en-US" sz="2800" dirty="0"/>
              <a:t>The sand may be included due to a misapplication of the clean bed filtration models (see MWH)</a:t>
            </a:r>
          </a:p>
        </p:txBody>
      </p:sp>
    </p:spTree>
    <p:extLst>
      <p:ext uri="{BB962C8B-B14F-4D97-AF65-F5344CB8AC3E}">
        <p14:creationId xmlns:p14="http://schemas.microsoft.com/office/powerpoint/2010/main" val="220459636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Flocs occupy a few percent of the void volume in a loaded filter</a:t>
            </a:r>
          </a:p>
          <a:p>
            <a:pPr lvl="1"/>
            <a:r>
              <a:rPr lang="en-US" dirty="0"/>
              <a:t>Insufficient floc volume to uniformly decrease void volume and increase fluid velocity, shear, and major losses</a:t>
            </a:r>
          </a:p>
          <a:p>
            <a:r>
              <a:rPr lang="en-US" dirty="0"/>
              <a:t>Head loss is close to linear with time</a:t>
            </a:r>
          </a:p>
          <a:p>
            <a:r>
              <a:rPr lang="en-US" dirty="0"/>
              <a:t>Head loss from constrictions is due (at least in part) to expansions!</a:t>
            </a:r>
          </a:p>
        </p:txBody>
      </p:sp>
    </p:spTree>
    <p:extLst>
      <p:ext uri="{BB962C8B-B14F-4D97-AF65-F5344CB8AC3E}">
        <p14:creationId xmlns:p14="http://schemas.microsoft.com/office/powerpoint/2010/main" val="167433412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 bwMode="auto">
          <a:xfrm>
            <a:off x="1073425" y="2798867"/>
            <a:ext cx="174929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28600"/>
            <a:ext cx="6309360" cy="1143000"/>
          </a:xfrm>
        </p:spPr>
        <p:txBody>
          <a:bodyPr/>
          <a:lstStyle/>
          <a:p>
            <a:r>
              <a:rPr lang="en-US" sz="4000" dirty="0"/>
              <a:t>Interception occurs where streamlines converge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5041126" y="1600200"/>
            <a:ext cx="3645673" cy="4525963"/>
          </a:xfrm>
        </p:spPr>
        <p:txBody>
          <a:bodyPr/>
          <a:lstStyle/>
          <a:p>
            <a:r>
              <a:rPr lang="en-US" dirty="0"/>
              <a:t>Particles are deposited at the constriction</a:t>
            </a:r>
          </a:p>
          <a:p>
            <a:r>
              <a:rPr lang="en-US" dirty="0"/>
              <a:t>The biggest part of the filter pore remains empty!</a:t>
            </a:r>
          </a:p>
          <a:p>
            <a:r>
              <a:rPr lang="en-US" dirty="0"/>
              <a:t>Big particles can’t attach to partially filled restrictions</a:t>
            </a:r>
          </a:p>
        </p:txBody>
      </p:sp>
      <p:pic>
        <p:nvPicPr>
          <p:cNvPr id="5" name="Picture 4" descr="jan 1991 4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917635" y="1"/>
            <a:ext cx="2226365" cy="1488826"/>
          </a:xfrm>
          <a:prstGeom prst="rect">
            <a:avLst/>
          </a:prstGeom>
          <a:noFill/>
        </p:spPr>
      </p:pic>
      <p:sp>
        <p:nvSpPr>
          <p:cNvPr id="6" name="Can 5"/>
          <p:cNvSpPr/>
          <p:nvPr/>
        </p:nvSpPr>
        <p:spPr bwMode="auto">
          <a:xfrm>
            <a:off x="1057523" y="3013544"/>
            <a:ext cx="922352" cy="3482672"/>
          </a:xfrm>
          <a:prstGeom prst="can">
            <a:avLst/>
          </a:prstGeom>
          <a:solidFill>
            <a:srgbClr val="817FFF">
              <a:alpha val="2902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1225825" y="2951267"/>
            <a:ext cx="91440" cy="91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1465688" y="2785623"/>
            <a:ext cx="274320" cy="2743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1828791" y="2830664"/>
            <a:ext cx="45720" cy="457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1347" y="1528583"/>
            <a:ext cx="22793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No removal by interception in straight tube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2716321" y="2888318"/>
            <a:ext cx="1578707" cy="3484652"/>
            <a:chOff x="2716321" y="2888318"/>
            <a:chExt cx="1578707" cy="3484652"/>
          </a:xfrm>
        </p:grpSpPr>
        <p:grpSp>
          <p:nvGrpSpPr>
            <p:cNvPr id="14" name="Group 13"/>
            <p:cNvGrpSpPr/>
            <p:nvPr/>
          </p:nvGrpSpPr>
          <p:grpSpPr>
            <a:xfrm>
              <a:off x="2716321" y="3136789"/>
              <a:ext cx="1578707" cy="3236181"/>
              <a:chOff x="3909017" y="3021495"/>
              <a:chExt cx="1578707" cy="3236181"/>
            </a:xfrm>
          </p:grpSpPr>
          <p:sp>
            <p:nvSpPr>
              <p:cNvPr id="12" name="Freeform 11"/>
              <p:cNvSpPr/>
              <p:nvPr/>
            </p:nvSpPr>
            <p:spPr bwMode="auto">
              <a:xfrm>
                <a:off x="3909017" y="3021495"/>
                <a:ext cx="639128" cy="3236181"/>
              </a:xfrm>
              <a:custGeom>
                <a:avLst/>
                <a:gdLst>
                  <a:gd name="connsiteX0" fmla="*/ 68908 w 851293"/>
                  <a:gd name="connsiteY0" fmla="*/ 0 h 3784821"/>
                  <a:gd name="connsiteX1" fmla="*/ 76859 w 851293"/>
                  <a:gd name="connsiteY1" fmla="*/ 970060 h 3784821"/>
                  <a:gd name="connsiteX2" fmla="*/ 848136 w 851293"/>
                  <a:gd name="connsiteY2" fmla="*/ 1789044 h 3784821"/>
                  <a:gd name="connsiteX3" fmla="*/ 347204 w 851293"/>
                  <a:gd name="connsiteY3" fmla="*/ 3140766 h 3784821"/>
                  <a:gd name="connsiteX4" fmla="*/ 275642 w 851293"/>
                  <a:gd name="connsiteY4" fmla="*/ 3784821 h 3784821"/>
                  <a:gd name="connsiteX0" fmla="*/ 41689 w 887684"/>
                  <a:gd name="connsiteY0" fmla="*/ 0 h 3784821"/>
                  <a:gd name="connsiteX1" fmla="*/ 113250 w 887684"/>
                  <a:gd name="connsiteY1" fmla="*/ 970060 h 3784821"/>
                  <a:gd name="connsiteX2" fmla="*/ 884527 w 887684"/>
                  <a:gd name="connsiteY2" fmla="*/ 1789044 h 3784821"/>
                  <a:gd name="connsiteX3" fmla="*/ 383595 w 887684"/>
                  <a:gd name="connsiteY3" fmla="*/ 3140766 h 3784821"/>
                  <a:gd name="connsiteX4" fmla="*/ 312033 w 887684"/>
                  <a:gd name="connsiteY4" fmla="*/ 3784821 h 3784821"/>
                  <a:gd name="connsiteX0" fmla="*/ 18927 w 864922"/>
                  <a:gd name="connsiteY0" fmla="*/ 0 h 3784821"/>
                  <a:gd name="connsiteX1" fmla="*/ 90488 w 864922"/>
                  <a:gd name="connsiteY1" fmla="*/ 970060 h 3784821"/>
                  <a:gd name="connsiteX2" fmla="*/ 861765 w 864922"/>
                  <a:gd name="connsiteY2" fmla="*/ 1789044 h 3784821"/>
                  <a:gd name="connsiteX3" fmla="*/ 360833 w 864922"/>
                  <a:gd name="connsiteY3" fmla="*/ 3140766 h 3784821"/>
                  <a:gd name="connsiteX4" fmla="*/ 289271 w 864922"/>
                  <a:gd name="connsiteY4" fmla="*/ 3784821 h 378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922" h="3784821">
                    <a:moveTo>
                      <a:pt x="18927" y="0"/>
                    </a:moveTo>
                    <a:cubicBezTo>
                      <a:pt x="13626" y="423408"/>
                      <a:pt x="-49985" y="671886"/>
                      <a:pt x="90488" y="970060"/>
                    </a:cubicBezTo>
                    <a:cubicBezTo>
                      <a:pt x="230961" y="1268234"/>
                      <a:pt x="816707" y="1427260"/>
                      <a:pt x="861765" y="1789044"/>
                    </a:cubicBezTo>
                    <a:cubicBezTo>
                      <a:pt x="906823" y="2150828"/>
                      <a:pt x="456249" y="2808137"/>
                      <a:pt x="360833" y="3140766"/>
                    </a:cubicBezTo>
                    <a:cubicBezTo>
                      <a:pt x="265417" y="3473396"/>
                      <a:pt x="277344" y="3629108"/>
                      <a:pt x="289271" y="3784821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 bwMode="auto">
              <a:xfrm flipH="1">
                <a:off x="4848596" y="3021495"/>
                <a:ext cx="639128" cy="3236181"/>
              </a:xfrm>
              <a:custGeom>
                <a:avLst/>
                <a:gdLst>
                  <a:gd name="connsiteX0" fmla="*/ 68908 w 851293"/>
                  <a:gd name="connsiteY0" fmla="*/ 0 h 3784821"/>
                  <a:gd name="connsiteX1" fmla="*/ 76859 w 851293"/>
                  <a:gd name="connsiteY1" fmla="*/ 970060 h 3784821"/>
                  <a:gd name="connsiteX2" fmla="*/ 848136 w 851293"/>
                  <a:gd name="connsiteY2" fmla="*/ 1789044 h 3784821"/>
                  <a:gd name="connsiteX3" fmla="*/ 347204 w 851293"/>
                  <a:gd name="connsiteY3" fmla="*/ 3140766 h 3784821"/>
                  <a:gd name="connsiteX4" fmla="*/ 275642 w 851293"/>
                  <a:gd name="connsiteY4" fmla="*/ 3784821 h 3784821"/>
                  <a:gd name="connsiteX0" fmla="*/ 41689 w 887684"/>
                  <a:gd name="connsiteY0" fmla="*/ 0 h 3784821"/>
                  <a:gd name="connsiteX1" fmla="*/ 113250 w 887684"/>
                  <a:gd name="connsiteY1" fmla="*/ 970060 h 3784821"/>
                  <a:gd name="connsiteX2" fmla="*/ 884527 w 887684"/>
                  <a:gd name="connsiteY2" fmla="*/ 1789044 h 3784821"/>
                  <a:gd name="connsiteX3" fmla="*/ 383595 w 887684"/>
                  <a:gd name="connsiteY3" fmla="*/ 3140766 h 3784821"/>
                  <a:gd name="connsiteX4" fmla="*/ 312033 w 887684"/>
                  <a:gd name="connsiteY4" fmla="*/ 3784821 h 3784821"/>
                  <a:gd name="connsiteX0" fmla="*/ 18927 w 864922"/>
                  <a:gd name="connsiteY0" fmla="*/ 0 h 3784821"/>
                  <a:gd name="connsiteX1" fmla="*/ 90488 w 864922"/>
                  <a:gd name="connsiteY1" fmla="*/ 970060 h 3784821"/>
                  <a:gd name="connsiteX2" fmla="*/ 861765 w 864922"/>
                  <a:gd name="connsiteY2" fmla="*/ 1789044 h 3784821"/>
                  <a:gd name="connsiteX3" fmla="*/ 360833 w 864922"/>
                  <a:gd name="connsiteY3" fmla="*/ 3140766 h 3784821"/>
                  <a:gd name="connsiteX4" fmla="*/ 289271 w 864922"/>
                  <a:gd name="connsiteY4" fmla="*/ 3784821 h 378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922" h="3784821">
                    <a:moveTo>
                      <a:pt x="18927" y="0"/>
                    </a:moveTo>
                    <a:cubicBezTo>
                      <a:pt x="13626" y="423408"/>
                      <a:pt x="-49985" y="671886"/>
                      <a:pt x="90488" y="970060"/>
                    </a:cubicBezTo>
                    <a:cubicBezTo>
                      <a:pt x="230961" y="1268234"/>
                      <a:pt x="816707" y="1427260"/>
                      <a:pt x="861765" y="1789044"/>
                    </a:cubicBezTo>
                    <a:cubicBezTo>
                      <a:pt x="906823" y="2150828"/>
                      <a:pt x="456249" y="2808137"/>
                      <a:pt x="360833" y="3140766"/>
                    </a:cubicBezTo>
                    <a:cubicBezTo>
                      <a:pt x="265417" y="3473396"/>
                      <a:pt x="277344" y="3629108"/>
                      <a:pt x="289271" y="3784821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 bwMode="auto">
            <a:xfrm>
              <a:off x="2732222" y="2888318"/>
              <a:ext cx="1554480" cy="521208"/>
            </a:xfrm>
            <a:prstGeom prst="ellipse">
              <a:avLst/>
            </a:prstGeom>
            <a:solidFill>
              <a:srgbClr val="817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3355449" y="4662777"/>
              <a:ext cx="300451" cy="100584"/>
            </a:xfrm>
            <a:prstGeom prst="ellipse">
              <a:avLst/>
            </a:prstGeom>
            <a:solidFill>
              <a:srgbClr val="817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17" name="Oval 16"/>
          <p:cNvSpPr/>
          <p:nvPr/>
        </p:nvSpPr>
        <p:spPr bwMode="auto">
          <a:xfrm>
            <a:off x="2922578" y="2922783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792584" y="3002975"/>
            <a:ext cx="91440" cy="91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3355449" y="2865815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3533315" y="3012889"/>
            <a:ext cx="91440" cy="91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3225962" y="3110285"/>
            <a:ext cx="91440" cy="9144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633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93245E-6 L 2.77778E-7 0.540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7 -3.93245E-6 L 2.77778E-7 0.5408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4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2.77778E-7 -3.93245E-6 L 2.77778E-7 0.5408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4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2.77778E-7 -3.93245E-6 L 2.77778E-7 0.5408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04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73745E-6 C 0.00278 0.04557 -0.0052 0.11242 0.00886 0.15313 C 0.02292 0.19384 0.04132 0.19176 0.04549 0.23201 " pathEditMode="relative" rAng="0" ptsTypes="sss"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4" y="1158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00295 3.98334E-6 C 0.00122 0.04557 0.00625 0.11242 -0.00243 0.15313 C -0.01076 0.19384 -0.02187 0.19176 -0.02413 0.23201 " pathEditMode="relative" rAng="0" ptsTypes="sss">
                                      <p:cBhvr>
                                        <p:cTn id="2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1158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38889E-6 4.16609E-6 C 0.0007 0.04464 -0.00139 0.1101 0.00226 0.14989 C 0.0059 0.18991 0.01077 0.18783 0.01181 0.22738 " pathEditMode="relative" rAng="0" ptsTypes="sss">
                                      <p:cBhvr>
                                        <p:cTn id="3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1135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00"/>
                            </p:stCondLst>
                            <p:childTnLst>
                              <p:par>
                                <p:cTn id="36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22 5.92181E-7 C 0.00087 0.09392 -0.00521 0.23201 0.00556 0.31598 C 0.01649 0.39995 0.01024 0.39926 0.01354 0.4823 " pathEditMode="relative" rAng="0" ptsTypes="sss">
                                      <p:cBhvr>
                                        <p:cTn id="3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241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700"/>
                            </p:stCondLst>
                            <p:childTnLst>
                              <p:par>
                                <p:cTn id="3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5.41291E-7 C -0.00034 0.04557 0.00053 0.11242 -0.00086 0.15313 C -0.00225 0.19385 -0.00381 0.19177 -0.00416 0.23202 " pathEditMode="relative" rAng="0" ptsTypes="sss">
                                      <p:cBhvr>
                                        <p:cTn id="4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115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build="p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7" grpId="0" animBg="1"/>
      <p:bldP spid="17" grpId="1" animBg="1"/>
      <p:bldP spid="19" grpId="0" animBg="1"/>
      <p:bldP spid="19" grpId="1" animBg="1"/>
      <p:bldP spid="22" grpId="0" animBg="1"/>
      <p:bldP spid="23" grpId="0" animBg="1"/>
      <p:bldP spid="23" grpId="1" animBg="1"/>
      <p:bldP spid="24" grpId="0" animBg="1"/>
      <p:bldP spid="2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Evolving Constriction Geometry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348990" cy="4525963"/>
          </a:xfrm>
        </p:spPr>
        <p:txBody>
          <a:bodyPr/>
          <a:lstStyle/>
          <a:p>
            <a:r>
              <a:rPr lang="en-US" dirty="0"/>
              <a:t>Constriction height set by size of captured flocs</a:t>
            </a:r>
          </a:p>
          <a:p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7709" y="1805940"/>
            <a:ext cx="484338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76" y="3863181"/>
            <a:ext cx="3026443" cy="267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7144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5427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 err="1"/>
              <a:t>Tufenkji</a:t>
            </a:r>
            <a:r>
              <a:rPr lang="en-US" sz="1800" dirty="0"/>
              <a:t>, N. and M. </a:t>
            </a:r>
            <a:r>
              <a:rPr lang="en-US" sz="1800" dirty="0" err="1"/>
              <a:t>Elimelech</a:t>
            </a:r>
            <a:r>
              <a:rPr lang="en-US" sz="1800" dirty="0"/>
              <a:t> (2004). "Correlation equation for predicting single-collector efficiency in physicochemical filtration in saturated porous media." </a:t>
            </a:r>
            <a:r>
              <a:rPr lang="en-US" sz="1800" u="sng" dirty="0"/>
              <a:t>Environmental-Science-and-Technology</a:t>
            </a:r>
            <a:r>
              <a:rPr lang="en-US" sz="1800" dirty="0"/>
              <a:t> </a:t>
            </a:r>
            <a:r>
              <a:rPr lang="en-US" sz="1800" b="1" dirty="0"/>
              <a:t>38</a:t>
            </a:r>
            <a:r>
              <a:rPr lang="en-US" sz="1800" dirty="0"/>
              <a:t>(2): 529-536.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Cushing, R. S. and D. F. Lawler (1998). "Depth Filtration: Fundamental Investigation through Three-Dimensional Trajectory Analysis." Environmental Science and Technology 32(23): 3793 -3801.</a:t>
            </a:r>
          </a:p>
          <a:p>
            <a:pPr>
              <a:lnSpc>
                <a:spcPct val="80000"/>
              </a:lnSpc>
            </a:pPr>
            <a:r>
              <a:rPr lang="en-US" sz="1800" dirty="0" err="1"/>
              <a:t>Tobiason</a:t>
            </a:r>
            <a:r>
              <a:rPr lang="en-US" sz="1800" dirty="0"/>
              <a:t>, J. E. and C. R. </a:t>
            </a:r>
            <a:r>
              <a:rPr lang="en-US" sz="1800" dirty="0" err="1"/>
              <a:t>O'Melia</a:t>
            </a:r>
            <a:r>
              <a:rPr lang="en-US" sz="1800" dirty="0"/>
              <a:t> (1988). "Physicochemical Aspects of Particle Removal in Depth Filtration." Journal American Water Works Association 80(12): 54-64.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Yao, K.-M., M. T. </a:t>
            </a:r>
            <a:r>
              <a:rPr lang="en-US" sz="1800" dirty="0" err="1"/>
              <a:t>Habibian</a:t>
            </a:r>
            <a:r>
              <a:rPr lang="en-US" sz="1800" dirty="0"/>
              <a:t>, et al. (1971). "Water and Waste Water Filtration: Concepts and Applications." Environmental Science and Technology 5(11): 1105.</a:t>
            </a:r>
          </a:p>
          <a:p>
            <a:pPr>
              <a:lnSpc>
                <a:spcPct val="80000"/>
              </a:lnSpc>
            </a:pPr>
            <a:r>
              <a:rPr lang="en-US" sz="1800" dirty="0"/>
              <a:t>M.A. Elliott*, C.E. </a:t>
            </a:r>
            <a:r>
              <a:rPr lang="en-US" sz="1800" dirty="0" err="1"/>
              <a:t>Stauber</a:t>
            </a:r>
            <a:r>
              <a:rPr lang="en-US" sz="1800" dirty="0"/>
              <a:t>, F. </a:t>
            </a:r>
            <a:r>
              <a:rPr lang="en-US" sz="1800" dirty="0" err="1"/>
              <a:t>Koksal</a:t>
            </a:r>
            <a:r>
              <a:rPr lang="en-US" sz="1800" dirty="0"/>
              <a:t>, K.R. Liang, D.K. </a:t>
            </a:r>
            <a:r>
              <a:rPr lang="en-US" sz="1800" dirty="0" err="1"/>
              <a:t>Huslage</a:t>
            </a:r>
            <a:r>
              <a:rPr lang="en-US" sz="1800" dirty="0"/>
              <a:t>, F.A. </a:t>
            </a:r>
            <a:r>
              <a:rPr lang="en-US" sz="1800" dirty="0" err="1"/>
              <a:t>DiGiano</a:t>
            </a:r>
            <a:r>
              <a:rPr lang="en-US" sz="1800" dirty="0"/>
              <a:t>, M.D. </a:t>
            </a:r>
            <a:r>
              <a:rPr lang="en-US" sz="1800" dirty="0" err="1"/>
              <a:t>Sobsey</a:t>
            </a:r>
            <a:r>
              <a:rPr lang="en-US" sz="1800" dirty="0"/>
              <a:t>. (2006) The operation, flow conditions and microbial reductions of an intermittently operated, household-scale slow sand filter</a:t>
            </a:r>
          </a:p>
          <a:p>
            <a:r>
              <a:rPr lang="en-US" sz="1800" dirty="0">
                <a:hlinkClick r:id="rId3"/>
              </a:rPr>
              <a:t>Enhanced Filter Performance by Fluidized-Bed Pretreatment with Al(OH)3(am): Observations and Model Simulation</a:t>
            </a:r>
            <a:br>
              <a:rPr lang="en-US" sz="1800" dirty="0"/>
            </a:br>
            <a:r>
              <a:rPr lang="en-US" sz="1800" dirty="0"/>
              <a:t>Po-</a:t>
            </a:r>
            <a:r>
              <a:rPr lang="en-US" sz="1800" dirty="0" err="1"/>
              <a:t>Hsun</a:t>
            </a:r>
            <a:r>
              <a:rPr lang="en-US" sz="1800" dirty="0"/>
              <a:t> Lin, Leonard W. Lion, and Monroe L. Weber-Shirk.</a:t>
            </a:r>
            <a:br>
              <a:rPr lang="en-US" sz="1800" dirty="0"/>
            </a:br>
            <a:r>
              <a:rPr lang="en-US" sz="1800" dirty="0"/>
              <a:t>Journal of Environmental Engineering 1, 389 (2011).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Filtration Performance: Dimensional Analysis</a:t>
            </a:r>
            <a:endParaRPr lang="en-US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idx="1"/>
          </p:nvPr>
        </p:nvSpPr>
        <p:spPr>
          <a:xfrm>
            <a:off x="457200" y="1927752"/>
            <a:ext cx="8229600" cy="4525963"/>
          </a:xfrm>
        </p:spPr>
        <p:txBody>
          <a:bodyPr/>
          <a:lstStyle/>
          <a:p>
            <a:r>
              <a:rPr lang="en-US" dirty="0"/>
              <a:t>What is the parameter we are interested in measuring? _________________</a:t>
            </a:r>
          </a:p>
          <a:p>
            <a:r>
              <a:rPr lang="en-US" dirty="0"/>
              <a:t>How could we make performance dimensionless? ____________</a:t>
            </a:r>
          </a:p>
          <a:p>
            <a:r>
              <a:rPr lang="en-US" dirty="0"/>
              <a:t>What are the important forces?</a:t>
            </a:r>
          </a:p>
          <a:p>
            <a:endParaRPr lang="en-US" dirty="0"/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3124200" y="2517775"/>
            <a:ext cx="291306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Effluent concentration</a:t>
            </a: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3657600" y="3581400"/>
            <a:ext cx="170815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 i="1" dirty="0">
                <a:solidFill>
                  <a:schemeClr val="folHlink"/>
                </a:solidFill>
              </a:rPr>
              <a:t>C/C</a:t>
            </a:r>
            <a:r>
              <a:rPr lang="en-US" sz="2400" b="0" i="1" baseline="-25000" dirty="0">
                <a:solidFill>
                  <a:schemeClr val="folHlink"/>
                </a:solidFill>
              </a:rPr>
              <a:t>0</a:t>
            </a:r>
            <a:r>
              <a:rPr lang="en-US" sz="2400" b="0" i="1" dirty="0">
                <a:solidFill>
                  <a:schemeClr val="folHlink"/>
                </a:solidFill>
              </a:rPr>
              <a:t> or </a:t>
            </a:r>
            <a:r>
              <a:rPr lang="en-US" sz="2400" b="0" i="1" dirty="0" err="1">
                <a:solidFill>
                  <a:schemeClr val="folHlink"/>
                </a:solidFill>
              </a:rPr>
              <a:t>pC</a:t>
            </a:r>
            <a:r>
              <a:rPr lang="en-US" sz="2400" b="0" i="1" dirty="0">
                <a:solidFill>
                  <a:schemeClr val="folHlink"/>
                </a:solidFill>
              </a:rPr>
              <a:t>*</a:t>
            </a:r>
            <a:endParaRPr lang="en-US" sz="2400" b="0" i="1" baseline="-25000" dirty="0">
              <a:solidFill>
                <a:schemeClr val="folHlink"/>
              </a:solidFill>
            </a:endParaRP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1192213" y="5373688"/>
            <a:ext cx="9779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Inertia</a:t>
            </a: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2541588" y="5346700"/>
            <a:ext cx="1214437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Thermal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5792788" y="5330825"/>
            <a:ext cx="3010018" cy="83099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chemeClr val="folHlink"/>
                </a:solidFill>
              </a:rPr>
              <a:t>Sticky? (</a:t>
            </a:r>
            <a:r>
              <a:rPr lang="en-US" sz="2400" b="0" dirty="0">
                <a:solidFill>
                  <a:schemeClr val="folHlink"/>
                </a:solidFill>
                <a:latin typeface="Symbol" pitchFamily="18" charset="2"/>
              </a:rPr>
              <a:t>a</a:t>
            </a:r>
            <a:r>
              <a:rPr lang="en-US" sz="2400" b="0" dirty="0">
                <a:solidFill>
                  <a:schemeClr val="folHlink"/>
                </a:solidFill>
              </a:rPr>
              <a:t> – attachment efficiency)</a:t>
            </a:r>
          </a:p>
        </p:txBody>
      </p:sp>
      <p:sp>
        <p:nvSpPr>
          <p:cNvPr id="7183" name="Text Box 15"/>
          <p:cNvSpPr txBox="1">
            <a:spLocks noChangeArrowheads="1"/>
          </p:cNvSpPr>
          <p:nvPr/>
        </p:nvSpPr>
        <p:spPr bwMode="auto">
          <a:xfrm>
            <a:off x="1211263" y="5926138"/>
            <a:ext cx="1166812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Viscous</a:t>
            </a:r>
          </a:p>
        </p:txBody>
      </p:sp>
      <p:sp>
        <p:nvSpPr>
          <p:cNvPr id="7184" name="Text Box 16"/>
          <p:cNvSpPr txBox="1">
            <a:spLocks noChangeArrowheads="1"/>
          </p:cNvSpPr>
          <p:nvPr/>
        </p:nvSpPr>
        <p:spPr bwMode="auto">
          <a:xfrm>
            <a:off x="1196975" y="6338888"/>
            <a:ext cx="6149975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 dirty="0"/>
              <a:t>Need to create dimensionless force ratios!</a:t>
            </a:r>
          </a:p>
        </p:txBody>
      </p:sp>
      <p:sp>
        <p:nvSpPr>
          <p:cNvPr id="7185" name="Text Box 17"/>
          <p:cNvSpPr txBox="1">
            <a:spLocks noChangeArrowheads="1"/>
          </p:cNvSpPr>
          <p:nvPr/>
        </p:nvSpPr>
        <p:spPr bwMode="auto">
          <a:xfrm>
            <a:off x="2649538" y="5938838"/>
            <a:ext cx="1789112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Gravitational</a:t>
            </a:r>
          </a:p>
        </p:txBody>
      </p:sp>
      <p:sp>
        <p:nvSpPr>
          <p:cNvPr id="7186" name="Line 18"/>
          <p:cNvSpPr>
            <a:spLocks noChangeShapeType="1"/>
          </p:cNvSpPr>
          <p:nvPr/>
        </p:nvSpPr>
        <p:spPr bwMode="auto">
          <a:xfrm>
            <a:off x="1260475" y="5780088"/>
            <a:ext cx="8318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88" name="Line 20 1"/>
          <p:cNvSpPr>
            <a:spLocks noChangeShapeType="1"/>
          </p:cNvSpPr>
          <p:nvPr/>
        </p:nvSpPr>
        <p:spPr bwMode="auto">
          <a:xfrm>
            <a:off x="5861050" y="5767388"/>
            <a:ext cx="273704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189" name="Line 21"/>
          <p:cNvSpPr>
            <a:spLocks noChangeShapeType="1"/>
          </p:cNvSpPr>
          <p:nvPr/>
        </p:nvSpPr>
        <p:spPr bwMode="auto">
          <a:xfrm>
            <a:off x="1316038" y="6335713"/>
            <a:ext cx="11223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90" name="Line 22"/>
          <p:cNvSpPr>
            <a:spLocks noChangeShapeType="1"/>
          </p:cNvSpPr>
          <p:nvPr/>
        </p:nvSpPr>
        <p:spPr bwMode="auto">
          <a:xfrm>
            <a:off x="2719388" y="6348413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92" name="Line 24"/>
          <p:cNvSpPr>
            <a:spLocks noChangeShapeType="1"/>
          </p:cNvSpPr>
          <p:nvPr/>
        </p:nvSpPr>
        <p:spPr bwMode="auto">
          <a:xfrm>
            <a:off x="2625725" y="5721350"/>
            <a:ext cx="112236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194" name="Text Box 26"/>
          <p:cNvSpPr txBox="1">
            <a:spLocks noChangeArrowheads="1"/>
          </p:cNvSpPr>
          <p:nvPr/>
        </p:nvSpPr>
        <p:spPr bwMode="auto">
          <a:xfrm>
            <a:off x="1662113" y="4654550"/>
            <a:ext cx="1627187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u="sng"/>
              <a:t>transport</a:t>
            </a:r>
          </a:p>
        </p:txBody>
      </p:sp>
      <p:sp>
        <p:nvSpPr>
          <p:cNvPr id="7195" name="Text Box 27"/>
          <p:cNvSpPr txBox="1">
            <a:spLocks noChangeArrowheads="1"/>
          </p:cNvSpPr>
          <p:nvPr/>
        </p:nvSpPr>
        <p:spPr bwMode="auto">
          <a:xfrm>
            <a:off x="5654675" y="4654550"/>
            <a:ext cx="1905000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u="sng"/>
              <a:t>attachment</a:t>
            </a:r>
          </a:p>
        </p:txBody>
      </p:sp>
      <p:graphicFrame>
        <p:nvGraphicFramePr>
          <p:cNvPr id="7196" name="Object 28"/>
          <p:cNvGraphicFramePr>
            <a:graphicFrameLocks noChangeAspect="1"/>
          </p:cNvGraphicFramePr>
          <p:nvPr/>
        </p:nvGraphicFramePr>
        <p:xfrm>
          <a:off x="6638925" y="3344863"/>
          <a:ext cx="21844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9" name="Equation" r:id="rId4" imgW="2184120" imgH="914400" progId="Equation.DSMT4">
                  <p:embed/>
                </p:oleObj>
              </mc:Choice>
              <mc:Fallback>
                <p:oleObj name="Equation" r:id="rId4" imgW="2184120" imgH="914400" progId="Equation.DSMT4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8925" y="3344863"/>
                        <a:ext cx="21844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316038" y="1478564"/>
            <a:ext cx="5171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accent4"/>
                </a:solidFill>
              </a:rPr>
              <a:t>Performance = f(forces, geometry)</a:t>
            </a:r>
          </a:p>
        </p:txBody>
      </p:sp>
      <p:sp>
        <p:nvSpPr>
          <p:cNvPr id="23" name="Line 20 2"/>
          <p:cNvSpPr>
            <a:spLocks noChangeShapeType="1"/>
          </p:cNvSpPr>
          <p:nvPr/>
        </p:nvSpPr>
        <p:spPr bwMode="auto">
          <a:xfrm>
            <a:off x="5795086" y="6097209"/>
            <a:ext cx="285759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" grpId="0"/>
      <p:bldP spid="7179" grpId="0"/>
      <p:bldP spid="7180" grpId="0"/>
      <p:bldP spid="7181" grpId="0"/>
      <p:bldP spid="7182" grpId="0"/>
      <p:bldP spid="7183" grpId="0"/>
      <p:bldP spid="7185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Filtration Outline</a:t>
            </a:r>
            <a:endParaRPr lang="en-US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Sand Filters</a:t>
            </a:r>
          </a:p>
          <a:p>
            <a:pPr lvl="1"/>
            <a:r>
              <a:rPr lang="en-US" dirty="0"/>
              <a:t>Slow sand (SSF)</a:t>
            </a:r>
          </a:p>
          <a:p>
            <a:pPr lvl="1"/>
            <a:r>
              <a:rPr lang="en-US" dirty="0"/>
              <a:t>Rough Gravel (RGF)</a:t>
            </a:r>
          </a:p>
          <a:p>
            <a:pPr lvl="1"/>
            <a:r>
              <a:rPr lang="en-US" dirty="0"/>
              <a:t>Dynamic Gravel (DGF)</a:t>
            </a:r>
          </a:p>
          <a:p>
            <a:pPr lvl="1"/>
            <a:r>
              <a:rPr lang="en-US" dirty="0"/>
              <a:t>Rapid (RSF)</a:t>
            </a:r>
          </a:p>
          <a:p>
            <a:pPr lvl="1"/>
            <a:r>
              <a:rPr lang="en-US" dirty="0"/>
              <a:t>Stacked Rapid (</a:t>
            </a:r>
            <a:r>
              <a:rPr lang="en-US" dirty="0" err="1"/>
              <a:t>StaRS</a:t>
            </a:r>
            <a:r>
              <a:rPr lang="en-US" dirty="0"/>
              <a:t>)</a:t>
            </a:r>
          </a:p>
          <a:p>
            <a:r>
              <a:rPr lang="en-US" dirty="0"/>
              <a:t>Range of applicability</a:t>
            </a:r>
          </a:p>
          <a:p>
            <a:r>
              <a:rPr lang="en-US" dirty="0"/>
              <a:t>Net Velocity</a:t>
            </a:r>
          </a:p>
          <a:p>
            <a:r>
              <a:rPr lang="en-US" dirty="0"/>
              <a:t>Hydraulics</a:t>
            </a:r>
          </a:p>
        </p:txBody>
      </p:sp>
      <p:sp>
        <p:nvSpPr>
          <p:cNvPr id="53253" name="Rectangle 5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Particle Capture theory</a:t>
            </a:r>
          </a:p>
          <a:p>
            <a:pPr lvl="1"/>
            <a:r>
              <a:rPr lang="en-US" dirty="0"/>
              <a:t>Transport</a:t>
            </a:r>
          </a:p>
          <a:p>
            <a:pPr lvl="1"/>
            <a:r>
              <a:rPr lang="en-US" dirty="0"/>
              <a:t>Dimensional Analysis </a:t>
            </a:r>
          </a:p>
          <a:p>
            <a:pPr lvl="1"/>
            <a:r>
              <a:rPr lang="en-US" dirty="0"/>
              <a:t>Model predictions</a:t>
            </a:r>
          </a:p>
          <a:p>
            <a:r>
              <a:rPr lang="en-US" dirty="0"/>
              <a:t>Methods to improve performance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is the Reynolds number for filtration flow?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>
          <a:xfrm>
            <a:off x="449263" y="1981200"/>
            <a:ext cx="8369300" cy="487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What are the possible length scales?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Void size (collector size) 0.7 mm in RSF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Particle size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Velocities</a:t>
            </a:r>
          </a:p>
          <a:p>
            <a:pPr lvl="1">
              <a:lnSpc>
                <a:spcPct val="80000"/>
              </a:lnSpc>
            </a:pPr>
            <a:r>
              <a:rPr lang="en-US" sz="2400" dirty="0" err="1"/>
              <a:t>V</a:t>
            </a:r>
            <a:r>
              <a:rPr lang="en-US" sz="2400" baseline="-25000" dirty="0" err="1"/>
              <a:t>Fi</a:t>
            </a:r>
            <a:r>
              <a:rPr lang="en-US" sz="2400" dirty="0"/>
              <a:t> varies between 0.03 mm/s (SSF) and 2.8 mm/s (RSF)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Take the largest length scale and highest velocity to find max Re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800" dirty="0"/>
              <a:t>Flow through SSF, RSF, and </a:t>
            </a:r>
            <a:r>
              <a:rPr lang="en-US" sz="2800" dirty="0" err="1"/>
              <a:t>StaRS</a:t>
            </a:r>
            <a:r>
              <a:rPr lang="en-US" sz="2800" dirty="0"/>
              <a:t> is laminar during filtration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889088"/>
            <a:ext cx="943238" cy="5196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976" y="4800706"/>
            <a:ext cx="4187429" cy="69485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6" name="Line 16"/>
          <p:cNvSpPr>
            <a:spLocks noChangeShapeType="1"/>
          </p:cNvSpPr>
          <p:nvPr/>
        </p:nvSpPr>
        <p:spPr bwMode="auto">
          <a:xfrm flipV="1">
            <a:off x="7537450" y="3630613"/>
            <a:ext cx="900113" cy="539750"/>
          </a:xfrm>
          <a:prstGeom prst="line">
            <a:avLst/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Choose viscosity!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 Fluid Mechanics inertia is a significant “force” for most problems</a:t>
            </a:r>
          </a:p>
          <a:p>
            <a:r>
              <a:rPr lang="en-US"/>
              <a:t>In porous media filtration viscosity is more important that inertia.</a:t>
            </a:r>
          </a:p>
          <a:p>
            <a:r>
              <a:rPr lang="en-US"/>
              <a:t>We will use viscosity as the repeating parameter and get a different set of dimensionless force ratios</a:t>
            </a:r>
          </a:p>
        </p:txBody>
      </p:sp>
      <p:sp>
        <p:nvSpPr>
          <p:cNvPr id="81924" name="Text Box 4"/>
          <p:cNvSpPr txBox="1">
            <a:spLocks noChangeArrowheads="1"/>
          </p:cNvSpPr>
          <p:nvPr/>
        </p:nvSpPr>
        <p:spPr bwMode="auto">
          <a:xfrm>
            <a:off x="7467600" y="3603625"/>
            <a:ext cx="9779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/>
              <a:t>Inertia</a:t>
            </a:r>
          </a:p>
        </p:txBody>
      </p:sp>
      <p:grpSp>
        <p:nvGrpSpPr>
          <p:cNvPr id="81955" name="Group 35"/>
          <p:cNvGrpSpPr>
            <a:grpSpLocks/>
          </p:cNvGrpSpPr>
          <p:nvPr/>
        </p:nvGrpSpPr>
        <p:grpSpPr bwMode="auto">
          <a:xfrm>
            <a:off x="1547813" y="5805488"/>
            <a:ext cx="1789112" cy="790575"/>
            <a:chOff x="975" y="3657"/>
            <a:chExt cx="1127" cy="498"/>
          </a:xfrm>
        </p:grpSpPr>
        <p:sp>
          <p:nvSpPr>
            <p:cNvPr id="81928" name="Text Box 8"/>
            <p:cNvSpPr txBox="1">
              <a:spLocks noChangeArrowheads="1"/>
            </p:cNvSpPr>
            <p:nvPr/>
          </p:nvSpPr>
          <p:spPr bwMode="auto">
            <a:xfrm>
              <a:off x="975" y="3657"/>
              <a:ext cx="1127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0" dirty="0"/>
                <a:t>Gravitational</a:t>
              </a:r>
            </a:p>
          </p:txBody>
        </p:sp>
        <p:sp>
          <p:nvSpPr>
            <p:cNvPr id="81937" name="Text Box 17"/>
            <p:cNvSpPr txBox="1">
              <a:spLocks noChangeArrowheads="1"/>
            </p:cNvSpPr>
            <p:nvPr/>
          </p:nvSpPr>
          <p:spPr bwMode="auto">
            <a:xfrm>
              <a:off x="1163" y="3867"/>
              <a:ext cx="735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0" dirty="0"/>
                <a:t>Viscous</a:t>
              </a:r>
            </a:p>
          </p:txBody>
        </p:sp>
        <p:sp>
          <p:nvSpPr>
            <p:cNvPr id="81947" name="Line 27"/>
            <p:cNvSpPr>
              <a:spLocks noChangeShapeType="1"/>
            </p:cNvSpPr>
            <p:nvPr/>
          </p:nvSpPr>
          <p:spPr bwMode="auto">
            <a:xfrm>
              <a:off x="1062" y="3910"/>
              <a:ext cx="98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81957" name="Group 37"/>
          <p:cNvGrpSpPr>
            <a:grpSpLocks/>
          </p:cNvGrpSpPr>
          <p:nvPr/>
        </p:nvGrpSpPr>
        <p:grpSpPr bwMode="auto">
          <a:xfrm>
            <a:off x="4814888" y="5791200"/>
            <a:ext cx="1217612" cy="790575"/>
            <a:chOff x="3421" y="3657"/>
            <a:chExt cx="767" cy="498"/>
          </a:xfrm>
        </p:grpSpPr>
        <p:sp>
          <p:nvSpPr>
            <p:cNvPr id="81934" name="Text Box 14"/>
            <p:cNvSpPr txBox="1">
              <a:spLocks noChangeArrowheads="1"/>
            </p:cNvSpPr>
            <p:nvPr/>
          </p:nvSpPr>
          <p:spPr bwMode="auto">
            <a:xfrm>
              <a:off x="3421" y="3657"/>
              <a:ext cx="765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0"/>
                <a:t>Thermal</a:t>
              </a:r>
            </a:p>
          </p:txBody>
        </p:sp>
        <p:sp>
          <p:nvSpPr>
            <p:cNvPr id="81938" name="Text Box 18"/>
            <p:cNvSpPr txBox="1">
              <a:spLocks noChangeArrowheads="1"/>
            </p:cNvSpPr>
            <p:nvPr/>
          </p:nvSpPr>
          <p:spPr bwMode="auto">
            <a:xfrm>
              <a:off x="3451" y="3867"/>
              <a:ext cx="735" cy="28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 b="0"/>
                <a:t>Viscous</a:t>
              </a:r>
            </a:p>
          </p:txBody>
        </p:sp>
        <p:sp>
          <p:nvSpPr>
            <p:cNvPr id="81948" name="Line 28"/>
            <p:cNvSpPr>
              <a:spLocks noChangeShapeType="1"/>
            </p:cNvSpPr>
            <p:nvPr/>
          </p:nvSpPr>
          <p:spPr bwMode="auto">
            <a:xfrm>
              <a:off x="3490" y="3910"/>
              <a:ext cx="69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81962" name="Line 42"/>
          <p:cNvSpPr>
            <a:spLocks noChangeShapeType="1"/>
          </p:cNvSpPr>
          <p:nvPr/>
        </p:nvSpPr>
        <p:spPr bwMode="auto">
          <a:xfrm flipV="1">
            <a:off x="1355725" y="6202363"/>
            <a:ext cx="214313" cy="15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81963" name="Line 43"/>
          <p:cNvSpPr>
            <a:spLocks noChangeShapeType="1"/>
          </p:cNvSpPr>
          <p:nvPr/>
        </p:nvSpPr>
        <p:spPr bwMode="auto">
          <a:xfrm flipV="1">
            <a:off x="4635500" y="6196013"/>
            <a:ext cx="214313" cy="158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AB172A-DF97-44E3-A37D-D88AEA8BC5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97" y="6008323"/>
            <a:ext cx="388514" cy="346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5A46C9-524B-4003-99E8-996ADEA34E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6008324"/>
            <a:ext cx="547728" cy="2928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043980" cy="1143000"/>
          </a:xfrm>
        </p:spPr>
        <p:txBody>
          <a:bodyPr/>
          <a:lstStyle/>
          <a:p>
            <a:r>
              <a:rPr lang="en-US" dirty="0"/>
              <a:t>Dimensionless Force Ratios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idx="1"/>
          </p:nvPr>
        </p:nvSpPr>
        <p:spPr>
          <a:xfrm>
            <a:off x="464949" y="1600200"/>
            <a:ext cx="8229600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Reynolds Number</a:t>
            </a:r>
          </a:p>
          <a:p>
            <a:pPr>
              <a:lnSpc>
                <a:spcPct val="150000"/>
              </a:lnSpc>
            </a:pPr>
            <a:r>
              <a:rPr lang="en-US" dirty="0"/>
              <a:t>Froude Number</a:t>
            </a:r>
          </a:p>
          <a:p>
            <a:pPr>
              <a:lnSpc>
                <a:spcPct val="150000"/>
              </a:lnSpc>
            </a:pPr>
            <a:r>
              <a:rPr lang="en-US" dirty="0"/>
              <a:t>Weber Number</a:t>
            </a:r>
          </a:p>
          <a:p>
            <a:pPr>
              <a:lnSpc>
                <a:spcPct val="150000"/>
              </a:lnSpc>
            </a:pPr>
            <a:r>
              <a:rPr lang="en-US" dirty="0"/>
              <a:t>Mach Number</a:t>
            </a:r>
          </a:p>
          <a:p>
            <a:pPr>
              <a:lnSpc>
                <a:spcPct val="150000"/>
              </a:lnSpc>
            </a:pPr>
            <a:r>
              <a:rPr lang="en-US" dirty="0"/>
              <a:t>Pressure/Drag Coefficients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(dependent parameters that we </a:t>
            </a:r>
            <a:br>
              <a:rPr lang="en-US" sz="2000" dirty="0"/>
            </a:br>
            <a:r>
              <a:rPr lang="en-US" sz="2000" dirty="0"/>
              <a:t>measure experimentally)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6710766" y="5563892"/>
            <a:ext cx="596685" cy="20147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546DCC9-6DDC-4231-BF9B-CD3D62FD80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439" y="449299"/>
            <a:ext cx="1164800" cy="6710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58A2DC3-8CE0-4629-B188-2E1C8B034CB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90" y="1742884"/>
            <a:ext cx="1289143" cy="6893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C07592-F329-4C0E-AC93-61DD3883846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44" y="1774883"/>
            <a:ext cx="1111771" cy="6253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62CAE06-ACF3-4695-A559-88DC9E22ADD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121" y="2540378"/>
            <a:ext cx="1230629" cy="6966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206272B-1090-4040-9AD0-6325DA42CE1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44" y="2737864"/>
            <a:ext cx="930743" cy="3017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BFDDCB2-7DF4-43F0-94DA-840DB6D38BF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90" y="3426946"/>
            <a:ext cx="1387885" cy="6710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864780-83F5-4386-99A1-2E1FED9C746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44" y="3589809"/>
            <a:ext cx="923429" cy="54674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087812F-2B5F-42E3-9C30-5959A38C15D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91" y="4326631"/>
            <a:ext cx="1002057" cy="62537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5D3A904-C6F2-456A-8967-E7DEF564B1F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644" y="4310220"/>
            <a:ext cx="1274514" cy="6710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6C615BA-5C79-4326-9392-2762A35D910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552" y="5203098"/>
            <a:ext cx="1673143" cy="30171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D7DDD61-B6F2-4DC7-8A90-FA830C1E009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526" y="5832328"/>
            <a:ext cx="1701674" cy="64396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B53E70D-0D35-45BA-B8B4-086B41891E46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806" y="5873286"/>
            <a:ext cx="1456433" cy="62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1743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Gravity</a:t>
            </a:r>
          </a:p>
        </p:txBody>
      </p:sp>
      <p:sp>
        <p:nvSpPr>
          <p:cNvPr id="275461" name="Freeform 5"/>
          <p:cNvSpPr>
            <a:spLocks/>
          </p:cNvSpPr>
          <p:nvPr/>
        </p:nvSpPr>
        <p:spPr bwMode="auto">
          <a:xfrm>
            <a:off x="3668713" y="2513013"/>
            <a:ext cx="215900" cy="114300"/>
          </a:xfrm>
          <a:custGeom>
            <a:avLst/>
            <a:gdLst/>
            <a:ahLst/>
            <a:cxnLst>
              <a:cxn ang="0">
                <a:pos x="136" y="40"/>
              </a:cxn>
              <a:cxn ang="0">
                <a:pos x="0" y="72"/>
              </a:cxn>
              <a:cxn ang="0">
                <a:pos x="0" y="40"/>
              </a:cxn>
              <a:cxn ang="0">
                <a:pos x="0" y="0"/>
              </a:cxn>
              <a:cxn ang="0">
                <a:pos x="136" y="40"/>
              </a:cxn>
            </a:cxnLst>
            <a:rect l="0" t="0" r="r" b="b"/>
            <a:pathLst>
              <a:path w="136" h="72">
                <a:moveTo>
                  <a:pt x="136" y="40"/>
                </a:moveTo>
                <a:lnTo>
                  <a:pt x="0" y="72"/>
                </a:lnTo>
                <a:lnTo>
                  <a:pt x="0" y="40"/>
                </a:lnTo>
                <a:lnTo>
                  <a:pt x="0" y="0"/>
                </a:lnTo>
                <a:lnTo>
                  <a:pt x="136" y="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2" name="Line 6"/>
          <p:cNvSpPr>
            <a:spLocks noChangeShapeType="1"/>
          </p:cNvSpPr>
          <p:nvPr/>
        </p:nvSpPr>
        <p:spPr bwMode="auto">
          <a:xfrm>
            <a:off x="1003300" y="2576513"/>
            <a:ext cx="2665413" cy="158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3" name="Rectangle 7"/>
          <p:cNvSpPr>
            <a:spLocks noChangeArrowheads="1"/>
          </p:cNvSpPr>
          <p:nvPr/>
        </p:nvSpPr>
        <p:spPr bwMode="auto">
          <a:xfrm>
            <a:off x="2449513" y="2195513"/>
            <a:ext cx="1508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</a:rPr>
              <a:t>v</a:t>
            </a:r>
            <a:endParaRPr lang="en-US" b="0"/>
          </a:p>
        </p:txBody>
      </p:sp>
      <p:sp>
        <p:nvSpPr>
          <p:cNvPr id="275464" name="Rectangle 8"/>
          <p:cNvSpPr>
            <a:spLocks noChangeArrowheads="1"/>
          </p:cNvSpPr>
          <p:nvPr/>
        </p:nvSpPr>
        <p:spPr bwMode="auto">
          <a:xfrm>
            <a:off x="2589213" y="2373313"/>
            <a:ext cx="271462" cy="18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0">
                <a:solidFill>
                  <a:srgbClr val="000000"/>
                </a:solidFill>
              </a:rPr>
              <a:t>pore</a:t>
            </a:r>
            <a:endParaRPr lang="en-US" b="0"/>
          </a:p>
        </p:txBody>
      </p:sp>
      <p:sp>
        <p:nvSpPr>
          <p:cNvPr id="275465" name="Oval 9"/>
          <p:cNvSpPr>
            <a:spLocks noChangeArrowheads="1"/>
          </p:cNvSpPr>
          <p:nvPr/>
        </p:nvSpPr>
        <p:spPr bwMode="auto">
          <a:xfrm>
            <a:off x="863600" y="2500313"/>
            <a:ext cx="139700" cy="139700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6" name="Oval 10"/>
          <p:cNvSpPr>
            <a:spLocks noChangeArrowheads="1"/>
          </p:cNvSpPr>
          <p:nvPr/>
        </p:nvSpPr>
        <p:spPr bwMode="auto">
          <a:xfrm>
            <a:off x="863600" y="2500313"/>
            <a:ext cx="139700" cy="139700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7" name="Freeform 11"/>
          <p:cNvSpPr>
            <a:spLocks/>
          </p:cNvSpPr>
          <p:nvPr/>
        </p:nvSpPr>
        <p:spPr bwMode="auto">
          <a:xfrm>
            <a:off x="3656013" y="3122613"/>
            <a:ext cx="228600" cy="101600"/>
          </a:xfrm>
          <a:custGeom>
            <a:avLst/>
            <a:gdLst/>
            <a:ahLst/>
            <a:cxnLst>
              <a:cxn ang="0">
                <a:pos x="144" y="64"/>
              </a:cxn>
              <a:cxn ang="0">
                <a:pos x="0" y="64"/>
              </a:cxn>
              <a:cxn ang="0">
                <a:pos x="8" y="32"/>
              </a:cxn>
              <a:cxn ang="0">
                <a:pos x="16" y="0"/>
              </a:cxn>
              <a:cxn ang="0">
                <a:pos x="144" y="64"/>
              </a:cxn>
            </a:cxnLst>
            <a:rect l="0" t="0" r="r" b="b"/>
            <a:pathLst>
              <a:path w="144" h="64">
                <a:moveTo>
                  <a:pt x="144" y="64"/>
                </a:moveTo>
                <a:lnTo>
                  <a:pt x="0" y="64"/>
                </a:lnTo>
                <a:lnTo>
                  <a:pt x="8" y="32"/>
                </a:lnTo>
                <a:lnTo>
                  <a:pt x="16" y="0"/>
                </a:lnTo>
                <a:lnTo>
                  <a:pt x="144" y="6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8" name="Line 12"/>
          <p:cNvSpPr>
            <a:spLocks noChangeShapeType="1"/>
          </p:cNvSpPr>
          <p:nvPr/>
        </p:nvSpPr>
        <p:spPr bwMode="auto">
          <a:xfrm>
            <a:off x="1003300" y="2576513"/>
            <a:ext cx="2665413" cy="596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69" name="Freeform 13"/>
          <p:cNvSpPr>
            <a:spLocks/>
          </p:cNvSpPr>
          <p:nvPr/>
        </p:nvSpPr>
        <p:spPr bwMode="auto">
          <a:xfrm>
            <a:off x="3833813" y="3008313"/>
            <a:ext cx="101600" cy="215900"/>
          </a:xfrm>
          <a:custGeom>
            <a:avLst/>
            <a:gdLst/>
            <a:ahLst/>
            <a:cxnLst>
              <a:cxn ang="0">
                <a:pos x="32" y="136"/>
              </a:cxn>
              <a:cxn ang="0">
                <a:pos x="0" y="0"/>
              </a:cxn>
              <a:cxn ang="0">
                <a:pos x="32" y="0"/>
              </a:cxn>
              <a:cxn ang="0">
                <a:pos x="64" y="0"/>
              </a:cxn>
              <a:cxn ang="0">
                <a:pos x="32" y="136"/>
              </a:cxn>
            </a:cxnLst>
            <a:rect l="0" t="0" r="r" b="b"/>
            <a:pathLst>
              <a:path w="64" h="136">
                <a:moveTo>
                  <a:pt x="32" y="136"/>
                </a:moveTo>
                <a:lnTo>
                  <a:pt x="0" y="0"/>
                </a:lnTo>
                <a:lnTo>
                  <a:pt x="32" y="0"/>
                </a:lnTo>
                <a:lnTo>
                  <a:pt x="64" y="0"/>
                </a:lnTo>
                <a:lnTo>
                  <a:pt x="32" y="13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70" name="Line 14"/>
          <p:cNvSpPr>
            <a:spLocks noChangeShapeType="1"/>
          </p:cNvSpPr>
          <p:nvPr/>
        </p:nvSpPr>
        <p:spPr bwMode="auto">
          <a:xfrm>
            <a:off x="3884613" y="2576513"/>
            <a:ext cx="1587" cy="4318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71" name="Oval 15"/>
          <p:cNvSpPr>
            <a:spLocks noChangeArrowheads="1"/>
          </p:cNvSpPr>
          <p:nvPr/>
        </p:nvSpPr>
        <p:spPr bwMode="auto">
          <a:xfrm>
            <a:off x="3808413" y="3148013"/>
            <a:ext cx="139700" cy="138112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5472" name="Oval 16"/>
          <p:cNvSpPr>
            <a:spLocks noChangeArrowheads="1"/>
          </p:cNvSpPr>
          <p:nvPr/>
        </p:nvSpPr>
        <p:spPr bwMode="auto">
          <a:xfrm>
            <a:off x="3808413" y="3148013"/>
            <a:ext cx="139700" cy="138112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75474" name="Group 18"/>
          <p:cNvGrpSpPr>
            <a:grpSpLocks/>
          </p:cNvGrpSpPr>
          <p:nvPr/>
        </p:nvGrpSpPr>
        <p:grpSpPr bwMode="auto">
          <a:xfrm>
            <a:off x="787400" y="1854200"/>
            <a:ext cx="3594100" cy="1893888"/>
            <a:chOff x="496" y="1168"/>
            <a:chExt cx="2264" cy="1193"/>
          </a:xfrm>
        </p:grpSpPr>
        <p:grpSp>
          <p:nvGrpSpPr>
            <p:cNvPr id="275475" name="Group 19"/>
            <p:cNvGrpSpPr>
              <a:grpSpLocks/>
            </p:cNvGrpSpPr>
            <p:nvPr/>
          </p:nvGrpSpPr>
          <p:grpSpPr bwMode="auto">
            <a:xfrm>
              <a:off x="496" y="1168"/>
              <a:ext cx="2264" cy="137"/>
              <a:chOff x="576" y="1536"/>
              <a:chExt cx="2264" cy="137"/>
            </a:xfrm>
          </p:grpSpPr>
          <p:sp>
            <p:nvSpPr>
              <p:cNvPr id="275476" name="Rectangle 20" descr="Light upward diagonal"/>
              <p:cNvSpPr>
                <a:spLocks noChangeArrowheads="1"/>
              </p:cNvSpPr>
              <p:nvPr/>
            </p:nvSpPr>
            <p:spPr bwMode="auto">
              <a:xfrm>
                <a:off x="576" y="1536"/>
                <a:ext cx="2263" cy="136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rgbClr val="FFFFFF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5477" name="Group 21"/>
              <p:cNvGrpSpPr>
                <a:grpSpLocks/>
              </p:cNvGrpSpPr>
              <p:nvPr/>
            </p:nvGrpSpPr>
            <p:grpSpPr bwMode="auto">
              <a:xfrm>
                <a:off x="576" y="1536"/>
                <a:ext cx="2264" cy="137"/>
                <a:chOff x="576" y="1536"/>
                <a:chExt cx="2264" cy="137"/>
              </a:xfrm>
            </p:grpSpPr>
            <p:sp>
              <p:nvSpPr>
                <p:cNvPr id="275478" name="Line 22"/>
                <p:cNvSpPr>
                  <a:spLocks noChangeShapeType="1"/>
                </p:cNvSpPr>
                <p:nvPr/>
              </p:nvSpPr>
              <p:spPr bwMode="auto">
                <a:xfrm>
                  <a:off x="576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479" name="Line 23"/>
                <p:cNvSpPr>
                  <a:spLocks noChangeShapeType="1"/>
                </p:cNvSpPr>
                <p:nvPr/>
              </p:nvSpPr>
              <p:spPr bwMode="auto">
                <a:xfrm>
                  <a:off x="576" y="1672"/>
                  <a:ext cx="2263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480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2839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75481" name="Group 25"/>
            <p:cNvGrpSpPr>
              <a:grpSpLocks/>
            </p:cNvGrpSpPr>
            <p:nvPr/>
          </p:nvGrpSpPr>
          <p:grpSpPr bwMode="auto">
            <a:xfrm flipV="1">
              <a:off x="496" y="2224"/>
              <a:ext cx="2264" cy="137"/>
              <a:chOff x="576" y="1536"/>
              <a:chExt cx="2264" cy="137"/>
            </a:xfrm>
          </p:grpSpPr>
          <p:sp>
            <p:nvSpPr>
              <p:cNvPr id="275482" name="Rectangle 26" descr="Light upward diagonal"/>
              <p:cNvSpPr>
                <a:spLocks noChangeArrowheads="1"/>
              </p:cNvSpPr>
              <p:nvPr/>
            </p:nvSpPr>
            <p:spPr bwMode="auto">
              <a:xfrm>
                <a:off x="576" y="1536"/>
                <a:ext cx="2263" cy="136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rgbClr val="FFFFFF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5483" name="Group 27"/>
              <p:cNvGrpSpPr>
                <a:grpSpLocks/>
              </p:cNvGrpSpPr>
              <p:nvPr/>
            </p:nvGrpSpPr>
            <p:grpSpPr bwMode="auto">
              <a:xfrm>
                <a:off x="576" y="1536"/>
                <a:ext cx="2264" cy="137"/>
                <a:chOff x="576" y="1536"/>
                <a:chExt cx="2264" cy="137"/>
              </a:xfrm>
            </p:grpSpPr>
            <p:sp>
              <p:nvSpPr>
                <p:cNvPr id="275484" name="Line 28"/>
                <p:cNvSpPr>
                  <a:spLocks noChangeShapeType="1"/>
                </p:cNvSpPr>
                <p:nvPr/>
              </p:nvSpPr>
              <p:spPr bwMode="auto">
                <a:xfrm>
                  <a:off x="576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485" name="Line 29"/>
                <p:cNvSpPr>
                  <a:spLocks noChangeShapeType="1"/>
                </p:cNvSpPr>
                <p:nvPr/>
              </p:nvSpPr>
              <p:spPr bwMode="auto">
                <a:xfrm>
                  <a:off x="576" y="1672"/>
                  <a:ext cx="2263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5486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2839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75487" name="Text Box 31"/>
          <p:cNvSpPr txBox="1">
            <a:spLocks noChangeArrowheads="1"/>
          </p:cNvSpPr>
          <p:nvPr/>
        </p:nvSpPr>
        <p:spPr bwMode="auto">
          <a:xfrm>
            <a:off x="323850" y="4470400"/>
            <a:ext cx="3843338" cy="137318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b="0"/>
              <a:t>Gravity only helps when the streamline has a _________ component.</a:t>
            </a:r>
          </a:p>
        </p:txBody>
      </p:sp>
      <p:sp>
        <p:nvSpPr>
          <p:cNvPr id="275488" name="Rectangle 32"/>
          <p:cNvSpPr>
            <a:spLocks noChangeArrowheads="1"/>
          </p:cNvSpPr>
          <p:nvPr/>
        </p:nvSpPr>
        <p:spPr bwMode="auto">
          <a:xfrm>
            <a:off x="354013" y="5356225"/>
            <a:ext cx="1624012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folHlink"/>
                </a:solidFill>
              </a:rPr>
              <a:t>horizontal</a:t>
            </a:r>
          </a:p>
        </p:txBody>
      </p:sp>
      <p:sp>
        <p:nvSpPr>
          <p:cNvPr id="275494" name="Text Box 38"/>
          <p:cNvSpPr txBox="1">
            <a:spLocks noChangeArrowheads="1"/>
          </p:cNvSpPr>
          <p:nvPr/>
        </p:nvSpPr>
        <p:spPr bwMode="auto">
          <a:xfrm>
            <a:off x="4799013" y="1766888"/>
            <a:ext cx="13493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velocities</a:t>
            </a:r>
          </a:p>
        </p:txBody>
      </p:sp>
      <p:sp>
        <p:nvSpPr>
          <p:cNvPr id="275495" name="Text Box 39"/>
          <p:cNvSpPr txBox="1">
            <a:spLocks noChangeArrowheads="1"/>
          </p:cNvSpPr>
          <p:nvPr/>
        </p:nvSpPr>
        <p:spPr bwMode="auto">
          <a:xfrm>
            <a:off x="7348538" y="1752600"/>
            <a:ext cx="1004887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forces </a:t>
            </a:r>
          </a:p>
        </p:txBody>
      </p:sp>
      <p:sp>
        <p:nvSpPr>
          <p:cNvPr id="275496" name="Line 40"/>
          <p:cNvSpPr>
            <a:spLocks noChangeShapeType="1"/>
          </p:cNvSpPr>
          <p:nvPr/>
        </p:nvSpPr>
        <p:spPr bwMode="auto">
          <a:xfrm>
            <a:off x="4794250" y="2189163"/>
            <a:ext cx="13985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5497" name="Line 41"/>
          <p:cNvSpPr>
            <a:spLocks noChangeShapeType="1"/>
          </p:cNvSpPr>
          <p:nvPr/>
        </p:nvSpPr>
        <p:spPr bwMode="auto">
          <a:xfrm>
            <a:off x="7227888" y="2160588"/>
            <a:ext cx="11906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5498" name="AutoShape 42"/>
          <p:cNvSpPr>
            <a:spLocks noChangeArrowheads="1"/>
          </p:cNvSpPr>
          <p:nvPr/>
        </p:nvSpPr>
        <p:spPr bwMode="auto">
          <a:xfrm>
            <a:off x="3935413" y="5043488"/>
            <a:ext cx="2547937" cy="1231900"/>
          </a:xfrm>
          <a:prstGeom prst="roundRect">
            <a:avLst>
              <a:gd name="adj" fmla="val 16667"/>
            </a:avLst>
          </a:prstGeom>
          <a:noFill/>
          <a:ln w="28575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5499" name="Text Box 43"/>
          <p:cNvSpPr txBox="1">
            <a:spLocks noChangeArrowheads="1"/>
          </p:cNvSpPr>
          <p:nvPr/>
        </p:nvSpPr>
        <p:spPr bwMode="auto">
          <a:xfrm>
            <a:off x="4022725" y="6351588"/>
            <a:ext cx="2433638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/>
              <a:t>Use this definition</a:t>
            </a:r>
          </a:p>
        </p:txBody>
      </p:sp>
      <p:sp>
        <p:nvSpPr>
          <p:cNvPr id="275500" name="Line 44"/>
          <p:cNvSpPr>
            <a:spLocks noChangeShapeType="1"/>
          </p:cNvSpPr>
          <p:nvPr/>
        </p:nvSpPr>
        <p:spPr bwMode="auto">
          <a:xfrm flipV="1">
            <a:off x="5126038" y="6303963"/>
            <a:ext cx="0" cy="1936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789" y="83354"/>
            <a:ext cx="1064510" cy="37129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411" y="1013510"/>
            <a:ext cx="930989" cy="3017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115" y="2596495"/>
            <a:ext cx="2198856" cy="6095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648" y="2603353"/>
            <a:ext cx="926476" cy="598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43" y="3846638"/>
            <a:ext cx="928000" cy="496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477" y="3743019"/>
            <a:ext cx="1211428" cy="70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525" y="5368132"/>
            <a:ext cx="2477711" cy="6669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72" y="5383244"/>
            <a:ext cx="2365701" cy="63679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88" grpId="0"/>
      <p:bldP spid="275494" grpId="0"/>
      <p:bldP spid="275495" grpId="0"/>
      <p:bldP spid="27549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Diffusion (Brownian Motion)</a:t>
            </a:r>
          </a:p>
        </p:txBody>
      </p:sp>
      <p:sp>
        <p:nvSpPr>
          <p:cNvPr id="277507" name="Rectangle 3"/>
          <p:cNvSpPr>
            <a:spLocks noChangeArrowheads="1"/>
          </p:cNvSpPr>
          <p:nvPr/>
        </p:nvSpPr>
        <p:spPr bwMode="auto">
          <a:xfrm>
            <a:off x="5041900" y="4114800"/>
            <a:ext cx="3867150" cy="82232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pPr algn="just" eaLnBrk="1" hangingPunct="1"/>
            <a:r>
              <a:rPr lang="en-US" sz="2400" b="0">
                <a:cs typeface="Times New Roman" pitchFamily="18" charset="0"/>
              </a:rPr>
              <a:t>k</a:t>
            </a:r>
            <a:r>
              <a:rPr lang="en-US" sz="2400" b="0" baseline="-25000">
                <a:cs typeface="Times New Roman" pitchFamily="18" charset="0"/>
              </a:rPr>
              <a:t>B</a:t>
            </a:r>
            <a:r>
              <a:rPr lang="en-US" sz="2400" b="0">
                <a:cs typeface="Times New Roman" pitchFamily="18" charset="0"/>
              </a:rPr>
              <a:t>=1.38 x 10</a:t>
            </a:r>
            <a:r>
              <a:rPr lang="en-US" sz="2400" b="0" baseline="30000">
                <a:cs typeface="Times New Roman" pitchFamily="18" charset="0"/>
              </a:rPr>
              <a:t>-23</a:t>
            </a:r>
            <a:r>
              <a:rPr lang="en-US" sz="2400" b="0">
                <a:cs typeface="Times New Roman" pitchFamily="18" charset="0"/>
              </a:rPr>
              <a:t> J/°K</a:t>
            </a:r>
          </a:p>
          <a:p>
            <a:pPr algn="just" eaLnBrk="1" hangingPunct="1"/>
            <a:r>
              <a:rPr lang="en-US" sz="2400" b="0">
                <a:cs typeface="Times New Roman" pitchFamily="18" charset="0"/>
              </a:rPr>
              <a:t>T = absolute temperature</a:t>
            </a:r>
            <a:endParaRPr lang="en-US" sz="2400" b="0"/>
          </a:p>
        </p:txBody>
      </p:sp>
      <p:sp>
        <p:nvSpPr>
          <p:cNvPr id="277508" name="Freeform 4"/>
          <p:cNvSpPr>
            <a:spLocks/>
          </p:cNvSpPr>
          <p:nvPr/>
        </p:nvSpPr>
        <p:spPr bwMode="auto">
          <a:xfrm>
            <a:off x="3605213" y="2527300"/>
            <a:ext cx="215900" cy="114300"/>
          </a:xfrm>
          <a:custGeom>
            <a:avLst/>
            <a:gdLst/>
            <a:ahLst/>
            <a:cxnLst>
              <a:cxn ang="0">
                <a:pos x="136" y="32"/>
              </a:cxn>
              <a:cxn ang="0">
                <a:pos x="0" y="72"/>
              </a:cxn>
              <a:cxn ang="0">
                <a:pos x="0" y="32"/>
              </a:cxn>
              <a:cxn ang="0">
                <a:pos x="0" y="0"/>
              </a:cxn>
              <a:cxn ang="0">
                <a:pos x="136" y="32"/>
              </a:cxn>
            </a:cxnLst>
            <a:rect l="0" t="0" r="r" b="b"/>
            <a:pathLst>
              <a:path w="136" h="72">
                <a:moveTo>
                  <a:pt x="136" y="32"/>
                </a:moveTo>
                <a:lnTo>
                  <a:pt x="0" y="72"/>
                </a:lnTo>
                <a:lnTo>
                  <a:pt x="0" y="32"/>
                </a:lnTo>
                <a:lnTo>
                  <a:pt x="0" y="0"/>
                </a:lnTo>
                <a:lnTo>
                  <a:pt x="136" y="3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09" name="Line 5"/>
          <p:cNvSpPr>
            <a:spLocks noChangeShapeType="1"/>
          </p:cNvSpPr>
          <p:nvPr/>
        </p:nvSpPr>
        <p:spPr bwMode="auto">
          <a:xfrm>
            <a:off x="1066800" y="2590800"/>
            <a:ext cx="2665413" cy="15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0" name="Rectangle 6"/>
          <p:cNvSpPr>
            <a:spLocks noChangeArrowheads="1"/>
          </p:cNvSpPr>
          <p:nvPr/>
        </p:nvSpPr>
        <p:spPr bwMode="auto">
          <a:xfrm>
            <a:off x="2614613" y="2222500"/>
            <a:ext cx="150812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400" b="0">
                <a:solidFill>
                  <a:srgbClr val="000000"/>
                </a:solidFill>
                <a:latin typeface="Helvetica"/>
              </a:rPr>
              <a:t>v</a:t>
            </a:r>
            <a:endParaRPr lang="en-US" b="0"/>
          </a:p>
        </p:txBody>
      </p:sp>
      <p:sp>
        <p:nvSpPr>
          <p:cNvPr id="277511" name="Rectangle 7"/>
          <p:cNvSpPr>
            <a:spLocks noChangeArrowheads="1"/>
          </p:cNvSpPr>
          <p:nvPr/>
        </p:nvSpPr>
        <p:spPr bwMode="auto">
          <a:xfrm>
            <a:off x="2754313" y="2387600"/>
            <a:ext cx="303212" cy="18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200" b="0">
                <a:solidFill>
                  <a:srgbClr val="000000"/>
                </a:solidFill>
                <a:latin typeface="Helvetica"/>
              </a:rPr>
              <a:t>pore</a:t>
            </a:r>
            <a:endParaRPr lang="en-US" b="0"/>
          </a:p>
        </p:txBody>
      </p:sp>
      <p:sp>
        <p:nvSpPr>
          <p:cNvPr id="277512" name="Oval 8"/>
          <p:cNvSpPr>
            <a:spLocks noChangeArrowheads="1"/>
          </p:cNvSpPr>
          <p:nvPr/>
        </p:nvSpPr>
        <p:spPr bwMode="auto">
          <a:xfrm>
            <a:off x="1028700" y="2527300"/>
            <a:ext cx="139700" cy="139700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3" name="Oval 9"/>
          <p:cNvSpPr>
            <a:spLocks noChangeArrowheads="1"/>
          </p:cNvSpPr>
          <p:nvPr/>
        </p:nvSpPr>
        <p:spPr bwMode="auto">
          <a:xfrm>
            <a:off x="1028700" y="2527300"/>
            <a:ext cx="139700" cy="139700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4" name="Freeform 10"/>
          <p:cNvSpPr>
            <a:spLocks/>
          </p:cNvSpPr>
          <p:nvPr/>
        </p:nvSpPr>
        <p:spPr bwMode="auto">
          <a:xfrm>
            <a:off x="3757613" y="2921000"/>
            <a:ext cx="101600" cy="203200"/>
          </a:xfrm>
          <a:custGeom>
            <a:avLst/>
            <a:gdLst/>
            <a:ahLst/>
            <a:cxnLst>
              <a:cxn ang="0">
                <a:pos x="32" y="128"/>
              </a:cxn>
              <a:cxn ang="0">
                <a:pos x="0" y="0"/>
              </a:cxn>
              <a:cxn ang="0">
                <a:pos x="32" y="0"/>
              </a:cxn>
              <a:cxn ang="0">
                <a:pos x="64" y="0"/>
              </a:cxn>
              <a:cxn ang="0">
                <a:pos x="32" y="128"/>
              </a:cxn>
            </a:cxnLst>
            <a:rect l="0" t="0" r="r" b="b"/>
            <a:pathLst>
              <a:path w="64" h="128">
                <a:moveTo>
                  <a:pt x="32" y="128"/>
                </a:moveTo>
                <a:lnTo>
                  <a:pt x="0" y="0"/>
                </a:lnTo>
                <a:lnTo>
                  <a:pt x="32" y="0"/>
                </a:lnTo>
                <a:lnTo>
                  <a:pt x="64" y="0"/>
                </a:lnTo>
                <a:lnTo>
                  <a:pt x="32" y="12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5" name="Line 11"/>
          <p:cNvSpPr>
            <a:spLocks noChangeShapeType="1"/>
          </p:cNvSpPr>
          <p:nvPr/>
        </p:nvSpPr>
        <p:spPr bwMode="auto">
          <a:xfrm>
            <a:off x="3808413" y="2590800"/>
            <a:ext cx="1587" cy="4445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6" name="Oval 12"/>
          <p:cNvSpPr>
            <a:spLocks noChangeArrowheads="1"/>
          </p:cNvSpPr>
          <p:nvPr/>
        </p:nvSpPr>
        <p:spPr bwMode="auto">
          <a:xfrm>
            <a:off x="3732213" y="3086100"/>
            <a:ext cx="139700" cy="139700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7" name="Oval 13"/>
          <p:cNvSpPr>
            <a:spLocks noChangeArrowheads="1"/>
          </p:cNvSpPr>
          <p:nvPr/>
        </p:nvSpPr>
        <p:spPr bwMode="auto">
          <a:xfrm>
            <a:off x="3732213" y="3086100"/>
            <a:ext cx="139700" cy="139700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8" name="Line 14"/>
          <p:cNvSpPr>
            <a:spLocks noChangeShapeType="1"/>
          </p:cNvSpPr>
          <p:nvPr/>
        </p:nvSpPr>
        <p:spPr bwMode="auto">
          <a:xfrm flipV="1">
            <a:off x="1079500" y="2489200"/>
            <a:ext cx="292100" cy="762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19" name="Line 15"/>
          <p:cNvSpPr>
            <a:spLocks noChangeShapeType="1"/>
          </p:cNvSpPr>
          <p:nvPr/>
        </p:nvSpPr>
        <p:spPr bwMode="auto">
          <a:xfrm>
            <a:off x="1371600" y="2489200"/>
            <a:ext cx="215900" cy="215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0" name="Line 16"/>
          <p:cNvSpPr>
            <a:spLocks noChangeShapeType="1"/>
          </p:cNvSpPr>
          <p:nvPr/>
        </p:nvSpPr>
        <p:spPr bwMode="auto">
          <a:xfrm>
            <a:off x="1587500" y="2705100"/>
            <a:ext cx="139700" cy="2921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1" name="Line 17"/>
          <p:cNvSpPr>
            <a:spLocks noChangeShapeType="1"/>
          </p:cNvSpPr>
          <p:nvPr/>
        </p:nvSpPr>
        <p:spPr bwMode="auto">
          <a:xfrm flipV="1">
            <a:off x="1727200" y="2844800"/>
            <a:ext cx="292100" cy="1524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2" name="Line 18"/>
          <p:cNvSpPr>
            <a:spLocks noChangeShapeType="1"/>
          </p:cNvSpPr>
          <p:nvPr/>
        </p:nvSpPr>
        <p:spPr bwMode="auto">
          <a:xfrm>
            <a:off x="2019300" y="2844800"/>
            <a:ext cx="292100" cy="762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3" name="Line 19"/>
          <p:cNvSpPr>
            <a:spLocks noChangeShapeType="1"/>
          </p:cNvSpPr>
          <p:nvPr/>
        </p:nvSpPr>
        <p:spPr bwMode="auto">
          <a:xfrm flipV="1">
            <a:off x="2311400" y="2705100"/>
            <a:ext cx="214313" cy="215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4" name="Line 20"/>
          <p:cNvSpPr>
            <a:spLocks noChangeShapeType="1"/>
          </p:cNvSpPr>
          <p:nvPr/>
        </p:nvSpPr>
        <p:spPr bwMode="auto">
          <a:xfrm>
            <a:off x="2525713" y="2705100"/>
            <a:ext cx="215900" cy="1397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5" name="Line 21"/>
          <p:cNvSpPr>
            <a:spLocks noChangeShapeType="1"/>
          </p:cNvSpPr>
          <p:nvPr/>
        </p:nvSpPr>
        <p:spPr bwMode="auto">
          <a:xfrm>
            <a:off x="2741613" y="2844800"/>
            <a:ext cx="215900" cy="2159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6" name="Line 22"/>
          <p:cNvSpPr>
            <a:spLocks noChangeShapeType="1"/>
          </p:cNvSpPr>
          <p:nvPr/>
        </p:nvSpPr>
        <p:spPr bwMode="auto">
          <a:xfrm flipV="1">
            <a:off x="2957513" y="2997200"/>
            <a:ext cx="215900" cy="635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7" name="Line 23"/>
          <p:cNvSpPr>
            <a:spLocks noChangeShapeType="1"/>
          </p:cNvSpPr>
          <p:nvPr/>
        </p:nvSpPr>
        <p:spPr bwMode="auto">
          <a:xfrm>
            <a:off x="3173413" y="2997200"/>
            <a:ext cx="139700" cy="1397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8" name="Line 24"/>
          <p:cNvSpPr>
            <a:spLocks noChangeShapeType="1"/>
          </p:cNvSpPr>
          <p:nvPr/>
        </p:nvSpPr>
        <p:spPr bwMode="auto">
          <a:xfrm>
            <a:off x="3313113" y="3136900"/>
            <a:ext cx="139700" cy="2174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29" name="Line 25"/>
          <p:cNvSpPr>
            <a:spLocks noChangeShapeType="1"/>
          </p:cNvSpPr>
          <p:nvPr/>
        </p:nvSpPr>
        <p:spPr bwMode="auto">
          <a:xfrm flipV="1">
            <a:off x="3452813" y="3276600"/>
            <a:ext cx="215900" cy="77788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7530" name="Line 26"/>
          <p:cNvSpPr>
            <a:spLocks noChangeShapeType="1"/>
          </p:cNvSpPr>
          <p:nvPr/>
        </p:nvSpPr>
        <p:spPr bwMode="auto">
          <a:xfrm flipV="1">
            <a:off x="3668713" y="3136900"/>
            <a:ext cx="152400" cy="1397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277531" name="Group 27"/>
          <p:cNvGrpSpPr>
            <a:grpSpLocks/>
          </p:cNvGrpSpPr>
          <p:nvPr/>
        </p:nvGrpSpPr>
        <p:grpSpPr bwMode="auto">
          <a:xfrm>
            <a:off x="787400" y="1854200"/>
            <a:ext cx="3594100" cy="1893888"/>
            <a:chOff x="496" y="1168"/>
            <a:chExt cx="2264" cy="1193"/>
          </a:xfrm>
        </p:grpSpPr>
        <p:grpSp>
          <p:nvGrpSpPr>
            <p:cNvPr id="277532" name="Group 28"/>
            <p:cNvGrpSpPr>
              <a:grpSpLocks/>
            </p:cNvGrpSpPr>
            <p:nvPr/>
          </p:nvGrpSpPr>
          <p:grpSpPr bwMode="auto">
            <a:xfrm>
              <a:off x="496" y="1168"/>
              <a:ext cx="2264" cy="137"/>
              <a:chOff x="576" y="1536"/>
              <a:chExt cx="2264" cy="137"/>
            </a:xfrm>
          </p:grpSpPr>
          <p:sp>
            <p:nvSpPr>
              <p:cNvPr id="277533" name="Rectangle 29" descr="Light upward diagonal"/>
              <p:cNvSpPr>
                <a:spLocks noChangeArrowheads="1"/>
              </p:cNvSpPr>
              <p:nvPr/>
            </p:nvSpPr>
            <p:spPr bwMode="auto">
              <a:xfrm>
                <a:off x="576" y="1536"/>
                <a:ext cx="2263" cy="136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rgbClr val="FFFFFF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534" name="Group 30"/>
              <p:cNvGrpSpPr>
                <a:grpSpLocks/>
              </p:cNvGrpSpPr>
              <p:nvPr/>
            </p:nvGrpSpPr>
            <p:grpSpPr bwMode="auto">
              <a:xfrm>
                <a:off x="576" y="1536"/>
                <a:ext cx="2264" cy="137"/>
                <a:chOff x="576" y="1536"/>
                <a:chExt cx="2264" cy="137"/>
              </a:xfrm>
            </p:grpSpPr>
            <p:sp>
              <p:nvSpPr>
                <p:cNvPr id="277535" name="Line 31"/>
                <p:cNvSpPr>
                  <a:spLocks noChangeShapeType="1"/>
                </p:cNvSpPr>
                <p:nvPr/>
              </p:nvSpPr>
              <p:spPr bwMode="auto">
                <a:xfrm>
                  <a:off x="576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36" name="Line 32"/>
                <p:cNvSpPr>
                  <a:spLocks noChangeShapeType="1"/>
                </p:cNvSpPr>
                <p:nvPr/>
              </p:nvSpPr>
              <p:spPr bwMode="auto">
                <a:xfrm>
                  <a:off x="576" y="1672"/>
                  <a:ext cx="2263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37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2839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277538" name="Group 34"/>
            <p:cNvGrpSpPr>
              <a:grpSpLocks/>
            </p:cNvGrpSpPr>
            <p:nvPr/>
          </p:nvGrpSpPr>
          <p:grpSpPr bwMode="auto">
            <a:xfrm flipV="1">
              <a:off x="496" y="2224"/>
              <a:ext cx="2264" cy="137"/>
              <a:chOff x="576" y="1536"/>
              <a:chExt cx="2264" cy="137"/>
            </a:xfrm>
          </p:grpSpPr>
          <p:sp>
            <p:nvSpPr>
              <p:cNvPr id="277539" name="Rectangle 35" descr="Light upward diagonal"/>
              <p:cNvSpPr>
                <a:spLocks noChangeArrowheads="1"/>
              </p:cNvSpPr>
              <p:nvPr/>
            </p:nvSpPr>
            <p:spPr bwMode="auto">
              <a:xfrm>
                <a:off x="576" y="1536"/>
                <a:ext cx="2263" cy="136"/>
              </a:xfrm>
              <a:prstGeom prst="rect">
                <a:avLst/>
              </a:prstGeom>
              <a:pattFill prst="ltUpDiag">
                <a:fgClr>
                  <a:schemeClr val="tx1"/>
                </a:fgClr>
                <a:bgClr>
                  <a:srgbClr val="FFFFFF"/>
                </a:bgClr>
              </a:patt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77540" name="Group 36"/>
              <p:cNvGrpSpPr>
                <a:grpSpLocks/>
              </p:cNvGrpSpPr>
              <p:nvPr/>
            </p:nvGrpSpPr>
            <p:grpSpPr bwMode="auto">
              <a:xfrm>
                <a:off x="576" y="1536"/>
                <a:ext cx="2264" cy="137"/>
                <a:chOff x="576" y="1536"/>
                <a:chExt cx="2264" cy="137"/>
              </a:xfrm>
            </p:grpSpPr>
            <p:sp>
              <p:nvSpPr>
                <p:cNvPr id="277541" name="Line 37"/>
                <p:cNvSpPr>
                  <a:spLocks noChangeShapeType="1"/>
                </p:cNvSpPr>
                <p:nvPr/>
              </p:nvSpPr>
              <p:spPr bwMode="auto">
                <a:xfrm>
                  <a:off x="576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42" name="Line 38"/>
                <p:cNvSpPr>
                  <a:spLocks noChangeShapeType="1"/>
                </p:cNvSpPr>
                <p:nvPr/>
              </p:nvSpPr>
              <p:spPr bwMode="auto">
                <a:xfrm>
                  <a:off x="576" y="1672"/>
                  <a:ext cx="2263" cy="1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43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2839" y="1536"/>
                  <a:ext cx="1" cy="13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77547" name="Rectangle 43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77549" name="Text Box 45"/>
          <p:cNvSpPr txBox="1">
            <a:spLocks noChangeArrowheads="1"/>
          </p:cNvSpPr>
          <p:nvPr/>
        </p:nvSpPr>
        <p:spPr bwMode="auto">
          <a:xfrm>
            <a:off x="4978400" y="4953000"/>
            <a:ext cx="3821880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 dirty="0"/>
              <a:t>d</a:t>
            </a:r>
            <a:r>
              <a:rPr lang="en-US" sz="2400" b="0" baseline="-25000" dirty="0"/>
              <a:t>c</a:t>
            </a:r>
            <a:r>
              <a:rPr lang="en-US" sz="2400" b="0" dirty="0"/>
              <a:t> is diameter of the collector</a:t>
            </a:r>
          </a:p>
        </p:txBody>
      </p:sp>
      <p:sp>
        <p:nvSpPr>
          <p:cNvPr id="277550" name="Text Box 46"/>
          <p:cNvSpPr txBox="1">
            <a:spLocks noChangeArrowheads="1"/>
          </p:cNvSpPr>
          <p:nvPr/>
        </p:nvSpPr>
        <p:spPr bwMode="auto">
          <a:xfrm>
            <a:off x="585788" y="4027488"/>
            <a:ext cx="3702050" cy="137318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b="0"/>
              <a:t>Diffusion velocity is high when the particle diameter is ________.</a:t>
            </a:r>
          </a:p>
        </p:txBody>
      </p:sp>
      <p:sp>
        <p:nvSpPr>
          <p:cNvPr id="277551" name="Rectangle 47"/>
          <p:cNvSpPr>
            <a:spLocks noChangeArrowheads="1"/>
          </p:cNvSpPr>
          <p:nvPr/>
        </p:nvSpPr>
        <p:spPr bwMode="auto">
          <a:xfrm>
            <a:off x="2387600" y="4883150"/>
            <a:ext cx="952500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folHlink"/>
                </a:solidFill>
              </a:rPr>
              <a:t>small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1" y="2650019"/>
            <a:ext cx="2370137" cy="4943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7" y="1797456"/>
            <a:ext cx="2840382" cy="62780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66E7C11-2752-4935-8B41-1AD666172E7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79" y="5680075"/>
            <a:ext cx="1111771" cy="625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62" y="5680074"/>
            <a:ext cx="2137904" cy="57447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5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75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dirty="0"/>
                  <a:t>What are the length scales that are related to particle capture by a filter?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______________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__________________________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______________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Porosity (void volume/filter volume)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𝜙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Create dimensionless groups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dirty="0"/>
                  <a:t>Choose the repeating length ________</a:t>
                </a:r>
              </a:p>
              <a:p>
                <a:pPr lvl="1">
                  <a:lnSpc>
                    <a:spcPct val="9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7475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6"/>
                <a:stretch>
                  <a:fillRect l="-2148" t="-4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1244073" y="2581410"/>
            <a:ext cx="20097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Filter depth (z)</a:t>
            </a:r>
          </a:p>
        </p:txBody>
      </p:sp>
      <p:sp>
        <p:nvSpPr>
          <p:cNvPr id="74757" name="Text Box 5"/>
          <p:cNvSpPr txBox="1">
            <a:spLocks noChangeArrowheads="1"/>
          </p:cNvSpPr>
          <p:nvPr/>
        </p:nvSpPr>
        <p:spPr bwMode="auto">
          <a:xfrm>
            <a:off x="1215498" y="3048135"/>
            <a:ext cx="524986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Collector diameter (media size) (d</a:t>
            </a:r>
            <a:r>
              <a:rPr lang="en-US" sz="2400" b="0" baseline="-25000">
                <a:solidFill>
                  <a:schemeClr val="folHlink"/>
                </a:solidFill>
              </a:rPr>
              <a:t>c</a:t>
            </a:r>
            <a:r>
              <a:rPr lang="en-US" sz="2400" b="0">
                <a:solidFill>
                  <a:schemeClr val="folHlink"/>
                </a:solidFill>
              </a:rPr>
              <a:t>)</a:t>
            </a:r>
          </a:p>
        </p:txBody>
      </p:sp>
      <p:sp>
        <p:nvSpPr>
          <p:cNvPr id="74758" name="Text Box 6"/>
          <p:cNvSpPr txBox="1">
            <a:spLocks noChangeArrowheads="1"/>
          </p:cNvSpPr>
          <p:nvPr/>
        </p:nvSpPr>
        <p:spPr bwMode="auto">
          <a:xfrm>
            <a:off x="1272648" y="3514860"/>
            <a:ext cx="278606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Particle diameter (d</a:t>
            </a:r>
            <a:r>
              <a:rPr lang="en-US" sz="2400" b="0" baseline="-25000">
                <a:solidFill>
                  <a:schemeClr val="folHlink"/>
                </a:solidFill>
              </a:rPr>
              <a:t>p</a:t>
            </a:r>
            <a:r>
              <a:rPr lang="en-US" sz="2400" b="0">
                <a:solidFill>
                  <a:schemeClr val="folHlink"/>
                </a:solidFill>
              </a:rPr>
              <a:t>)</a:t>
            </a:r>
          </a:p>
        </p:txBody>
      </p:sp>
      <p:sp>
        <p:nvSpPr>
          <p:cNvPr id="74761" name="Rectangle 9"/>
          <p:cNvSpPr>
            <a:spLocks noChangeArrowheads="1"/>
          </p:cNvSpPr>
          <p:nvPr/>
        </p:nvSpPr>
        <p:spPr bwMode="auto">
          <a:xfrm>
            <a:off x="5835123" y="4919399"/>
            <a:ext cx="630238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(d</a:t>
            </a:r>
            <a:r>
              <a:rPr lang="en-US" sz="2400" b="0" baseline="-25000">
                <a:solidFill>
                  <a:schemeClr val="folHlink"/>
                </a:solidFill>
              </a:rPr>
              <a:t>c</a:t>
            </a:r>
            <a:r>
              <a:rPr lang="en-US" sz="2400" b="0">
                <a:solidFill>
                  <a:schemeClr val="folHlink"/>
                </a:solidFill>
              </a:rPr>
              <a:t>)</a:t>
            </a:r>
          </a:p>
        </p:txBody>
      </p:sp>
      <p:sp>
        <p:nvSpPr>
          <p:cNvPr id="74762" name="Text Box 10"/>
          <p:cNvSpPr txBox="1">
            <a:spLocks noChangeArrowheads="1"/>
          </p:cNvSpPr>
          <p:nvPr/>
        </p:nvSpPr>
        <p:spPr bwMode="auto">
          <a:xfrm>
            <a:off x="3741738" y="5999163"/>
            <a:ext cx="287337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Number of collectors!</a:t>
            </a:r>
          </a:p>
        </p:txBody>
      </p:sp>
      <p:sp>
        <p:nvSpPr>
          <p:cNvPr id="74763" name="Line 11"/>
          <p:cNvSpPr>
            <a:spLocks noChangeShapeType="1"/>
          </p:cNvSpPr>
          <p:nvPr/>
        </p:nvSpPr>
        <p:spPr bwMode="auto">
          <a:xfrm>
            <a:off x="3749675" y="6532563"/>
            <a:ext cx="28813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4766" name="Text Box 14"/>
          <p:cNvSpPr txBox="1">
            <a:spLocks noChangeArrowheads="1"/>
          </p:cNvSpPr>
          <p:nvPr/>
        </p:nvSpPr>
        <p:spPr bwMode="auto">
          <a:xfrm>
            <a:off x="7056438" y="6467475"/>
            <a:ext cx="2087562" cy="3048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1400" b="0"/>
              <a:t>Definition used in model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257" y="5516257"/>
            <a:ext cx="3303618" cy="60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FD5E9D-4B24-42E7-ABCD-649C5D362D8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2" y="7161856"/>
            <a:ext cx="964571" cy="5592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39AEC1-92A3-47DF-A4CC-6258250339B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679" y="7225856"/>
            <a:ext cx="902095" cy="49523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L -0.00069 -0.16736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1.38889E-6 -0.1747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6" grpId="0"/>
      <p:bldP spid="74757" grpId="0"/>
      <p:bldP spid="74758" grpId="0"/>
      <p:bldP spid="74761" grpId="0"/>
      <p:bldP spid="7476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the functional relationship</a:t>
            </a:r>
          </a:p>
        </p:txBody>
      </p:sp>
      <p:sp>
        <p:nvSpPr>
          <p:cNvPr id="75781" name="Text Box 5 1"/>
          <p:cNvSpPr txBox="1">
            <a:spLocks noChangeArrowheads="1"/>
          </p:cNvSpPr>
          <p:nvPr/>
        </p:nvSpPr>
        <p:spPr bwMode="auto">
          <a:xfrm rot="19800000">
            <a:off x="2281238" y="2032000"/>
            <a:ext cx="1798637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 dirty="0">
                <a:solidFill>
                  <a:schemeClr val="folHlink"/>
                </a:solidFill>
              </a:rPr>
              <a:t>Length ratios</a:t>
            </a:r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 rot="19800000">
            <a:off x="3361686" y="2070100"/>
            <a:ext cx="1630362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Force ratios</a:t>
            </a:r>
          </a:p>
        </p:txBody>
      </p:sp>
      <p:sp>
        <p:nvSpPr>
          <p:cNvPr id="75783" name="AutoShape 7"/>
          <p:cNvSpPr>
            <a:spLocks/>
          </p:cNvSpPr>
          <p:nvPr/>
        </p:nvSpPr>
        <p:spPr bwMode="auto">
          <a:xfrm rot="-5400000">
            <a:off x="2404269" y="2442369"/>
            <a:ext cx="374650" cy="1227138"/>
          </a:xfrm>
          <a:prstGeom prst="rightBrace">
            <a:avLst>
              <a:gd name="adj1" fmla="val 27295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784" name="AutoShape 8"/>
          <p:cNvSpPr>
            <a:spLocks/>
          </p:cNvSpPr>
          <p:nvPr/>
        </p:nvSpPr>
        <p:spPr bwMode="auto">
          <a:xfrm rot="-5400000">
            <a:off x="3501386" y="2614612"/>
            <a:ext cx="374650" cy="854075"/>
          </a:xfrm>
          <a:prstGeom prst="rightBrace">
            <a:avLst>
              <a:gd name="adj1" fmla="val 18997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5785" name="Line 9"/>
          <p:cNvSpPr>
            <a:spLocks noChangeShapeType="1"/>
          </p:cNvSpPr>
          <p:nvPr/>
        </p:nvSpPr>
        <p:spPr bwMode="auto">
          <a:xfrm flipV="1">
            <a:off x="2613025" y="2006600"/>
            <a:ext cx="1390650" cy="803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786" name="Line 10 1"/>
          <p:cNvSpPr>
            <a:spLocks noChangeShapeType="1"/>
          </p:cNvSpPr>
          <p:nvPr/>
        </p:nvSpPr>
        <p:spPr bwMode="auto">
          <a:xfrm flipV="1">
            <a:off x="3691886" y="1987550"/>
            <a:ext cx="1390650" cy="8032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788" name="Text Box 12"/>
          <p:cNvSpPr txBox="1">
            <a:spLocks noChangeArrowheads="1"/>
          </p:cNvSpPr>
          <p:nvPr/>
        </p:nvSpPr>
        <p:spPr bwMode="auto">
          <a:xfrm>
            <a:off x="725488" y="3871913"/>
            <a:ext cx="7629525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 dirty="0"/>
              <a:t>If we double depth of filter what does </a:t>
            </a:r>
            <a:r>
              <a:rPr lang="en-US" sz="2400" b="0" i="1" dirty="0" err="1"/>
              <a:t>pC</a:t>
            </a:r>
            <a:r>
              <a:rPr lang="en-US" sz="2400" b="0" i="1" dirty="0"/>
              <a:t>*</a:t>
            </a:r>
            <a:r>
              <a:rPr lang="en-US" sz="2400" b="0" dirty="0"/>
              <a:t> do? ___________</a:t>
            </a:r>
          </a:p>
        </p:txBody>
      </p:sp>
      <p:sp>
        <p:nvSpPr>
          <p:cNvPr id="75789" name="Rectangle 13"/>
          <p:cNvSpPr>
            <a:spLocks noChangeArrowheads="1"/>
          </p:cNvSpPr>
          <p:nvPr/>
        </p:nvSpPr>
        <p:spPr bwMode="auto">
          <a:xfrm>
            <a:off x="6518275" y="3824288"/>
            <a:ext cx="1131888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doubles</a:t>
            </a:r>
          </a:p>
        </p:txBody>
      </p:sp>
      <p:sp>
        <p:nvSpPr>
          <p:cNvPr id="75790" name="Text Box 14"/>
          <p:cNvSpPr txBox="1">
            <a:spLocks noChangeArrowheads="1"/>
          </p:cNvSpPr>
          <p:nvPr/>
        </p:nvSpPr>
        <p:spPr bwMode="auto">
          <a:xfrm>
            <a:off x="711200" y="5132388"/>
            <a:ext cx="734536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/>
              <a:t>How do we get more detail on this functional relationship?</a:t>
            </a:r>
          </a:p>
        </p:txBody>
      </p:sp>
      <p:sp>
        <p:nvSpPr>
          <p:cNvPr id="75791" name="Text Box 15"/>
          <p:cNvSpPr txBox="1">
            <a:spLocks noChangeArrowheads="1"/>
          </p:cNvSpPr>
          <p:nvPr/>
        </p:nvSpPr>
        <p:spPr bwMode="auto">
          <a:xfrm>
            <a:off x="781050" y="5618163"/>
            <a:ext cx="3200400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Empirical measurements</a:t>
            </a:r>
          </a:p>
        </p:txBody>
      </p:sp>
      <p:sp>
        <p:nvSpPr>
          <p:cNvPr id="75792" name="Text Box 16"/>
          <p:cNvSpPr txBox="1">
            <a:spLocks noChangeArrowheads="1"/>
          </p:cNvSpPr>
          <p:nvPr/>
        </p:nvSpPr>
        <p:spPr bwMode="auto">
          <a:xfrm>
            <a:off x="793750" y="6145213"/>
            <a:ext cx="2424113" cy="4572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b="0">
                <a:solidFill>
                  <a:schemeClr val="folHlink"/>
                </a:solidFill>
              </a:rPr>
              <a:t>Numerical models</a:t>
            </a:r>
          </a:p>
        </p:txBody>
      </p:sp>
      <p:sp>
        <p:nvSpPr>
          <p:cNvPr id="75793" name="Line 17"/>
          <p:cNvSpPr>
            <a:spLocks noChangeShapeType="1"/>
          </p:cNvSpPr>
          <p:nvPr/>
        </p:nvSpPr>
        <p:spPr bwMode="auto">
          <a:xfrm>
            <a:off x="887413" y="5984875"/>
            <a:ext cx="30337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5794" name="Line 18"/>
          <p:cNvSpPr>
            <a:spLocks noChangeShapeType="1"/>
          </p:cNvSpPr>
          <p:nvPr/>
        </p:nvSpPr>
        <p:spPr bwMode="auto">
          <a:xfrm>
            <a:off x="900113" y="6538913"/>
            <a:ext cx="30067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" name="Text Box 5 2"/>
          <p:cNvSpPr txBox="1">
            <a:spLocks noChangeArrowheads="1"/>
          </p:cNvSpPr>
          <p:nvPr/>
        </p:nvSpPr>
        <p:spPr bwMode="auto">
          <a:xfrm>
            <a:off x="5469788" y="3070481"/>
            <a:ext cx="2791342" cy="40011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folHlink"/>
                </a:solidFill>
                <a:latin typeface="Symbol" pitchFamily="18" charset="2"/>
              </a:rPr>
              <a:t>a</a:t>
            </a:r>
            <a:r>
              <a:rPr lang="en-US" sz="2000" b="0" dirty="0">
                <a:solidFill>
                  <a:schemeClr val="folHlink"/>
                </a:solidFill>
              </a:rPr>
              <a:t>=Attachment efficiency</a:t>
            </a:r>
          </a:p>
        </p:txBody>
      </p:sp>
      <p:sp>
        <p:nvSpPr>
          <p:cNvPr id="19" name="Line 10 2"/>
          <p:cNvSpPr>
            <a:spLocks noChangeShapeType="1"/>
          </p:cNvSpPr>
          <p:nvPr/>
        </p:nvSpPr>
        <p:spPr bwMode="auto">
          <a:xfrm flipV="1">
            <a:off x="5534333" y="3452883"/>
            <a:ext cx="2654323" cy="668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2" y="3255916"/>
            <a:ext cx="3316710" cy="265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14" y="4484620"/>
            <a:ext cx="3320891" cy="275553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1" grpId="0"/>
      <p:bldP spid="75782" grpId="0"/>
      <p:bldP spid="75789" grpId="0"/>
      <p:bldP spid="75791" grpId="0"/>
      <p:bldP spid="75792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Filtration Model Limitations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Filtration model is really a “clean bed” model</a:t>
            </a:r>
          </a:p>
          <a:p>
            <a:pPr lvl="1"/>
            <a:r>
              <a:rPr lang="en-US" sz="2400" dirty="0"/>
              <a:t>Likely not able to explain performance during a filter run</a:t>
            </a:r>
          </a:p>
          <a:p>
            <a:pPr lvl="1"/>
            <a:r>
              <a:rPr lang="en-US" sz="2400" dirty="0"/>
              <a:t>Doesn’t account for pore filling</a:t>
            </a:r>
          </a:p>
          <a:p>
            <a:r>
              <a:rPr lang="en-US" sz="2800" dirty="0" err="1"/>
              <a:t>pC</a:t>
            </a:r>
            <a:r>
              <a:rPr lang="en-US" sz="2800" dirty="0"/>
              <a:t>* is proportional to depth (not consistent with observations of operating filters)</a:t>
            </a:r>
          </a:p>
          <a:p>
            <a:r>
              <a:rPr lang="en-US" sz="2800" dirty="0" err="1"/>
              <a:t>pC</a:t>
            </a:r>
            <a:r>
              <a:rPr lang="en-US" sz="2800" dirty="0"/>
              <a:t>* is independent of influent particle concentration (not consistent with observations of operating filters)</a:t>
            </a:r>
          </a:p>
          <a:p>
            <a:r>
              <a:rPr lang="en-US" sz="2800" dirty="0"/>
              <a:t>Influent particle size distribution is likely very important and may control </a:t>
            </a:r>
            <a:r>
              <a:rPr lang="en-US" sz="2800" dirty="0" err="1"/>
              <a:t>pC</a:t>
            </a:r>
            <a:r>
              <a:rPr lang="en-US" sz="2800" dirty="0"/>
              <a:t>* for real filters </a:t>
            </a:r>
          </a:p>
        </p:txBody>
      </p:sp>
    </p:spTree>
    <p:extLst>
      <p:ext uri="{BB962C8B-B14F-4D97-AF65-F5344CB8AC3E}">
        <p14:creationId xmlns:p14="http://schemas.microsoft.com/office/powerpoint/2010/main" val="170699537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45" y="1936213"/>
            <a:ext cx="1424762" cy="3931428"/>
          </a:xfrm>
          <a:prstGeom prst="rect">
            <a:avLst/>
          </a:prstGeom>
        </p:spPr>
      </p:pic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Stacked Rapid Sand Filter predicted performance for biological particle</a:t>
            </a:r>
          </a:p>
        </p:txBody>
      </p:sp>
      <p:sp>
        <p:nvSpPr>
          <p:cNvPr id="222214" name="Text Box 6"/>
          <p:cNvSpPr txBox="1">
            <a:spLocks noChangeArrowheads="1"/>
          </p:cNvSpPr>
          <p:nvPr/>
        </p:nvSpPr>
        <p:spPr bwMode="auto">
          <a:xfrm>
            <a:off x="177800" y="6035675"/>
            <a:ext cx="5683250" cy="82232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400" b="0" dirty="0"/>
              <a:t>Not very good at removing particles that haven’t been flocculated</a:t>
            </a:r>
          </a:p>
        </p:txBody>
      </p:sp>
      <p:sp>
        <p:nvSpPr>
          <p:cNvPr id="222220" name="AutoShape 12 1"/>
          <p:cNvSpPr>
            <a:spLocks noChangeArrowheads="1"/>
          </p:cNvSpPr>
          <p:nvPr/>
        </p:nvSpPr>
        <p:spPr bwMode="auto">
          <a:xfrm>
            <a:off x="1096328" y="4943793"/>
            <a:ext cx="876300" cy="398462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387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30199" y="1539634"/>
            <a:ext cx="5713801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AutoShape 12 2"/>
          <p:cNvSpPr>
            <a:spLocks noChangeArrowheads="1"/>
          </p:cNvSpPr>
          <p:nvPr/>
        </p:nvSpPr>
        <p:spPr bwMode="auto">
          <a:xfrm>
            <a:off x="1019531" y="1843087"/>
            <a:ext cx="1743990" cy="534353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20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44" y="1936213"/>
            <a:ext cx="1424762" cy="3931428"/>
          </a:xfrm>
          <a:prstGeom prst="rect">
            <a:avLst/>
          </a:prstGeom>
        </p:spPr>
      </p:pic>
      <p:pic>
        <p:nvPicPr>
          <p:cNvPr id="7843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7549" y="1752600"/>
            <a:ext cx="5723999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Stacked Rapid Sand Filter predicted performance for inorganic particle</a:t>
            </a:r>
          </a:p>
        </p:txBody>
      </p:sp>
      <p:sp>
        <p:nvSpPr>
          <p:cNvPr id="11" name="AutoShape 12 1"/>
          <p:cNvSpPr>
            <a:spLocks noChangeArrowheads="1"/>
          </p:cNvSpPr>
          <p:nvPr/>
        </p:nvSpPr>
        <p:spPr bwMode="auto">
          <a:xfrm>
            <a:off x="4476750" y="2743200"/>
            <a:ext cx="1266825" cy="24765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12" name="AutoShape 12 2"/>
          <p:cNvSpPr>
            <a:spLocks noChangeArrowheads="1"/>
          </p:cNvSpPr>
          <p:nvPr/>
        </p:nvSpPr>
        <p:spPr bwMode="auto">
          <a:xfrm>
            <a:off x="1077032" y="1914525"/>
            <a:ext cx="1771650" cy="473075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folHlink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86601" y="5956252"/>
            <a:ext cx="3985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/>
              <a:t>What is the density of particles that are being removed in a </a:t>
            </a:r>
            <a:r>
              <a:rPr lang="en-US" sz="2000" b="0" dirty="0" err="1"/>
              <a:t>StaRS</a:t>
            </a:r>
            <a:r>
              <a:rPr lang="en-US" sz="2000" b="0" dirty="0"/>
              <a:t> Filter?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Particle Removal Mechanisms in Filters</a:t>
            </a:r>
          </a:p>
        </p:txBody>
      </p:sp>
      <p:sp>
        <p:nvSpPr>
          <p:cNvPr id="30723" name="Freeform 3" descr="Paper bag"/>
          <p:cNvSpPr>
            <a:spLocks/>
          </p:cNvSpPr>
          <p:nvPr/>
        </p:nvSpPr>
        <p:spPr bwMode="auto">
          <a:xfrm>
            <a:off x="1389063" y="3136900"/>
            <a:ext cx="1225550" cy="1708150"/>
          </a:xfrm>
          <a:custGeom>
            <a:avLst/>
            <a:gdLst/>
            <a:ahLst/>
            <a:cxnLst>
              <a:cxn ang="0">
                <a:pos x="277" y="88"/>
              </a:cxn>
              <a:cxn ang="0">
                <a:pos x="13" y="624"/>
              </a:cxn>
              <a:cxn ang="0">
                <a:pos x="197" y="1000"/>
              </a:cxn>
              <a:cxn ang="0">
                <a:pos x="357" y="1064"/>
              </a:cxn>
              <a:cxn ang="0">
                <a:pos x="701" y="928"/>
              </a:cxn>
              <a:cxn ang="0">
                <a:pos x="757" y="648"/>
              </a:cxn>
              <a:cxn ang="0">
                <a:pos x="693" y="96"/>
              </a:cxn>
              <a:cxn ang="0">
                <a:pos x="277" y="88"/>
              </a:cxn>
            </a:cxnLst>
            <a:rect l="0" t="0" r="r" b="b"/>
            <a:pathLst>
              <a:path w="772" h="1076">
                <a:moveTo>
                  <a:pt x="277" y="88"/>
                </a:moveTo>
                <a:cubicBezTo>
                  <a:pt x="164" y="176"/>
                  <a:pt x="26" y="472"/>
                  <a:pt x="13" y="624"/>
                </a:cubicBezTo>
                <a:cubicBezTo>
                  <a:pt x="0" y="776"/>
                  <a:pt x="140" y="927"/>
                  <a:pt x="197" y="1000"/>
                </a:cubicBezTo>
                <a:cubicBezTo>
                  <a:pt x="254" y="1073"/>
                  <a:pt x="273" y="1076"/>
                  <a:pt x="357" y="1064"/>
                </a:cubicBezTo>
                <a:cubicBezTo>
                  <a:pt x="441" y="1052"/>
                  <a:pt x="634" y="997"/>
                  <a:pt x="701" y="928"/>
                </a:cubicBezTo>
                <a:cubicBezTo>
                  <a:pt x="768" y="859"/>
                  <a:pt x="758" y="787"/>
                  <a:pt x="757" y="648"/>
                </a:cubicBezTo>
                <a:cubicBezTo>
                  <a:pt x="756" y="509"/>
                  <a:pt x="772" y="189"/>
                  <a:pt x="693" y="96"/>
                </a:cubicBezTo>
                <a:cubicBezTo>
                  <a:pt x="614" y="3"/>
                  <a:pt x="390" y="0"/>
                  <a:pt x="277" y="88"/>
                </a:cubicBezTo>
                <a:close/>
              </a:path>
            </a:pathLst>
          </a:custGeom>
          <a:blipFill dpi="0" rotWithShape="0">
            <a:blip r:embed="rId3" cstate="screen"/>
            <a:srcRect/>
            <a:tile tx="0" ty="0" sx="100000" sy="100000" flip="none" algn="tl"/>
          </a:blipFill>
          <a:ln w="50800" cap="flat" cmpd="sng">
            <a:noFill/>
            <a:prstDash val="solid"/>
            <a:round/>
            <a:headEnd type="none" w="sm" len="sm"/>
            <a:tailEnd type="none" w="med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Freeform 4" descr="Paper bag"/>
          <p:cNvSpPr>
            <a:spLocks/>
          </p:cNvSpPr>
          <p:nvPr/>
        </p:nvSpPr>
        <p:spPr bwMode="auto">
          <a:xfrm>
            <a:off x="2722563" y="3924300"/>
            <a:ext cx="1784350" cy="1250950"/>
          </a:xfrm>
          <a:custGeom>
            <a:avLst/>
            <a:gdLst/>
            <a:ahLst/>
            <a:cxnLst>
              <a:cxn ang="0">
                <a:pos x="277" y="88"/>
              </a:cxn>
              <a:cxn ang="0">
                <a:pos x="13" y="624"/>
              </a:cxn>
              <a:cxn ang="0">
                <a:pos x="197" y="1000"/>
              </a:cxn>
              <a:cxn ang="0">
                <a:pos x="357" y="1064"/>
              </a:cxn>
              <a:cxn ang="0">
                <a:pos x="701" y="928"/>
              </a:cxn>
              <a:cxn ang="0">
                <a:pos x="757" y="648"/>
              </a:cxn>
              <a:cxn ang="0">
                <a:pos x="693" y="96"/>
              </a:cxn>
              <a:cxn ang="0">
                <a:pos x="277" y="88"/>
              </a:cxn>
            </a:cxnLst>
            <a:rect l="0" t="0" r="r" b="b"/>
            <a:pathLst>
              <a:path w="772" h="1076">
                <a:moveTo>
                  <a:pt x="277" y="88"/>
                </a:moveTo>
                <a:cubicBezTo>
                  <a:pt x="164" y="176"/>
                  <a:pt x="26" y="472"/>
                  <a:pt x="13" y="624"/>
                </a:cubicBezTo>
                <a:cubicBezTo>
                  <a:pt x="0" y="776"/>
                  <a:pt x="140" y="927"/>
                  <a:pt x="197" y="1000"/>
                </a:cubicBezTo>
                <a:cubicBezTo>
                  <a:pt x="254" y="1073"/>
                  <a:pt x="273" y="1076"/>
                  <a:pt x="357" y="1064"/>
                </a:cubicBezTo>
                <a:cubicBezTo>
                  <a:pt x="441" y="1052"/>
                  <a:pt x="634" y="997"/>
                  <a:pt x="701" y="928"/>
                </a:cubicBezTo>
                <a:cubicBezTo>
                  <a:pt x="768" y="859"/>
                  <a:pt x="758" y="787"/>
                  <a:pt x="757" y="648"/>
                </a:cubicBezTo>
                <a:cubicBezTo>
                  <a:pt x="756" y="509"/>
                  <a:pt x="772" y="189"/>
                  <a:pt x="693" y="96"/>
                </a:cubicBezTo>
                <a:cubicBezTo>
                  <a:pt x="614" y="3"/>
                  <a:pt x="390" y="0"/>
                  <a:pt x="277" y="88"/>
                </a:cubicBezTo>
                <a:close/>
              </a:path>
            </a:pathLst>
          </a:custGeom>
          <a:blipFill dpi="0" rotWithShape="0">
            <a:blip r:embed="rId3" cstate="screen"/>
            <a:srcRect/>
            <a:tile tx="0" ty="0" sx="100000" sy="100000" flip="none" algn="tl"/>
          </a:blipFill>
          <a:ln w="50800" cap="flat" cmpd="sng">
            <a:noFill/>
            <a:prstDash val="solid"/>
            <a:round/>
            <a:headEnd type="none" w="sm" len="sm"/>
            <a:tailEnd type="none" w="med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Freeform 5" descr="Paper bag"/>
          <p:cNvSpPr>
            <a:spLocks/>
          </p:cNvSpPr>
          <p:nvPr/>
        </p:nvSpPr>
        <p:spPr bwMode="auto">
          <a:xfrm>
            <a:off x="2427288" y="2487613"/>
            <a:ext cx="1601787" cy="1495425"/>
          </a:xfrm>
          <a:custGeom>
            <a:avLst/>
            <a:gdLst/>
            <a:ahLst/>
            <a:cxnLst>
              <a:cxn ang="0">
                <a:pos x="807" y="145"/>
              </a:cxn>
              <a:cxn ang="0">
                <a:pos x="463" y="33"/>
              </a:cxn>
              <a:cxn ang="0">
                <a:pos x="32" y="344"/>
              </a:cxn>
              <a:cxn ang="0">
                <a:pos x="271" y="529"/>
              </a:cxn>
              <a:cxn ang="0">
                <a:pos x="523" y="892"/>
              </a:cxn>
              <a:cxn ang="0">
                <a:pos x="734" y="831"/>
              </a:cxn>
              <a:cxn ang="0">
                <a:pos x="997" y="509"/>
              </a:cxn>
              <a:cxn ang="0">
                <a:pos x="807" y="145"/>
              </a:cxn>
            </a:cxnLst>
            <a:rect l="0" t="0" r="r" b="b"/>
            <a:pathLst>
              <a:path w="1009" h="942">
                <a:moveTo>
                  <a:pt x="807" y="145"/>
                </a:moveTo>
                <a:cubicBezTo>
                  <a:pt x="718" y="66"/>
                  <a:pt x="592" y="0"/>
                  <a:pt x="463" y="33"/>
                </a:cubicBezTo>
                <a:cubicBezTo>
                  <a:pt x="334" y="66"/>
                  <a:pt x="64" y="261"/>
                  <a:pt x="32" y="344"/>
                </a:cubicBezTo>
                <a:cubicBezTo>
                  <a:pt x="0" y="427"/>
                  <a:pt x="189" y="438"/>
                  <a:pt x="271" y="529"/>
                </a:cubicBezTo>
                <a:cubicBezTo>
                  <a:pt x="353" y="620"/>
                  <a:pt x="446" y="842"/>
                  <a:pt x="523" y="892"/>
                </a:cubicBezTo>
                <a:cubicBezTo>
                  <a:pt x="600" y="942"/>
                  <a:pt x="656" y="894"/>
                  <a:pt x="734" y="831"/>
                </a:cubicBezTo>
                <a:cubicBezTo>
                  <a:pt x="814" y="768"/>
                  <a:pt x="985" y="623"/>
                  <a:pt x="997" y="509"/>
                </a:cubicBezTo>
                <a:cubicBezTo>
                  <a:pt x="1009" y="395"/>
                  <a:pt x="916" y="203"/>
                  <a:pt x="807" y="145"/>
                </a:cubicBezTo>
                <a:close/>
              </a:path>
            </a:pathLst>
          </a:custGeom>
          <a:blipFill dpi="0" rotWithShape="0">
            <a:blip r:embed="rId3" cstate="screen"/>
            <a:srcRect/>
            <a:tile tx="0" ty="0" sx="100000" sy="100000" flip="none" algn="tl"/>
          </a:blipFill>
          <a:ln w="50800" cap="flat" cmpd="sng">
            <a:noFill/>
            <a:prstDash val="solid"/>
            <a:round/>
            <a:headEnd type="none" w="sm" len="sm"/>
            <a:tailEnd type="none" w="med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6" name="Freeform 6" descr="Paper bag"/>
          <p:cNvSpPr>
            <a:spLocks/>
          </p:cNvSpPr>
          <p:nvPr/>
        </p:nvSpPr>
        <p:spPr bwMode="auto">
          <a:xfrm>
            <a:off x="1501775" y="4921250"/>
            <a:ext cx="1470025" cy="1314450"/>
          </a:xfrm>
          <a:custGeom>
            <a:avLst/>
            <a:gdLst/>
            <a:ahLst/>
            <a:cxnLst>
              <a:cxn ang="0">
                <a:pos x="145" y="19"/>
              </a:cxn>
              <a:cxn ang="0">
                <a:pos x="33" y="363"/>
              </a:cxn>
              <a:cxn ang="0">
                <a:pos x="344" y="794"/>
              </a:cxn>
              <a:cxn ang="0">
                <a:pos x="846" y="564"/>
              </a:cxn>
              <a:cxn ang="0">
                <a:pos x="822" y="396"/>
              </a:cxn>
              <a:cxn ang="0">
                <a:pos x="831" y="92"/>
              </a:cxn>
              <a:cxn ang="0">
                <a:pos x="494" y="12"/>
              </a:cxn>
              <a:cxn ang="0">
                <a:pos x="145" y="19"/>
              </a:cxn>
            </a:cxnLst>
            <a:rect l="0" t="0" r="r" b="b"/>
            <a:pathLst>
              <a:path w="926" h="828">
                <a:moveTo>
                  <a:pt x="145" y="19"/>
                </a:moveTo>
                <a:cubicBezTo>
                  <a:pt x="66" y="108"/>
                  <a:pt x="0" y="234"/>
                  <a:pt x="33" y="363"/>
                </a:cubicBezTo>
                <a:cubicBezTo>
                  <a:pt x="66" y="492"/>
                  <a:pt x="208" y="760"/>
                  <a:pt x="344" y="794"/>
                </a:cubicBezTo>
                <a:cubicBezTo>
                  <a:pt x="480" y="828"/>
                  <a:pt x="766" y="630"/>
                  <a:pt x="846" y="564"/>
                </a:cubicBezTo>
                <a:cubicBezTo>
                  <a:pt x="926" y="498"/>
                  <a:pt x="824" y="475"/>
                  <a:pt x="822" y="396"/>
                </a:cubicBezTo>
                <a:cubicBezTo>
                  <a:pt x="820" y="317"/>
                  <a:pt x="886" y="156"/>
                  <a:pt x="831" y="92"/>
                </a:cubicBezTo>
                <a:cubicBezTo>
                  <a:pt x="776" y="28"/>
                  <a:pt x="608" y="24"/>
                  <a:pt x="494" y="12"/>
                </a:cubicBezTo>
                <a:cubicBezTo>
                  <a:pt x="380" y="0"/>
                  <a:pt x="218" y="18"/>
                  <a:pt x="145" y="19"/>
                </a:cubicBezTo>
                <a:close/>
              </a:path>
            </a:pathLst>
          </a:custGeom>
          <a:blipFill dpi="0" rotWithShape="0">
            <a:blip r:embed="rId3" cstate="screen"/>
            <a:srcRect/>
            <a:tile tx="0" ty="0" sx="100000" sy="100000" flip="none" algn="tl"/>
          </a:blipFill>
          <a:ln w="50800" cap="flat" cmpd="sng">
            <a:noFill/>
            <a:prstDash val="solid"/>
            <a:round/>
            <a:headEnd type="none" w="sm" len="sm"/>
            <a:tailEnd type="none" w="med" len="sm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7" name="Freeform 7"/>
          <p:cNvSpPr>
            <a:spLocks/>
          </p:cNvSpPr>
          <p:nvPr/>
        </p:nvSpPr>
        <p:spPr bwMode="auto">
          <a:xfrm>
            <a:off x="1460500" y="2247900"/>
            <a:ext cx="1338263" cy="3594100"/>
          </a:xfrm>
          <a:custGeom>
            <a:avLst/>
            <a:gdLst/>
            <a:ahLst/>
            <a:cxnLst>
              <a:cxn ang="0">
                <a:pos x="600" y="0"/>
              </a:cxn>
              <a:cxn ang="0">
                <a:pos x="568" y="440"/>
              </a:cxn>
              <a:cxn ang="0">
                <a:pos x="640" y="592"/>
              </a:cxn>
              <a:cxn ang="0">
                <a:pos x="800" y="760"/>
              </a:cxn>
              <a:cxn ang="0">
                <a:pos x="824" y="1208"/>
              </a:cxn>
              <a:cxn ang="0">
                <a:pos x="688" y="1560"/>
              </a:cxn>
              <a:cxn ang="0">
                <a:pos x="312" y="1656"/>
              </a:cxn>
              <a:cxn ang="0">
                <a:pos x="56" y="1752"/>
              </a:cxn>
              <a:cxn ang="0">
                <a:pos x="0" y="2264"/>
              </a:cxn>
            </a:cxnLst>
            <a:rect l="0" t="0" r="r" b="b"/>
            <a:pathLst>
              <a:path w="843" h="2264">
                <a:moveTo>
                  <a:pt x="600" y="0"/>
                </a:moveTo>
                <a:cubicBezTo>
                  <a:pt x="595" y="73"/>
                  <a:pt x="561" y="341"/>
                  <a:pt x="568" y="440"/>
                </a:cubicBezTo>
                <a:cubicBezTo>
                  <a:pt x="575" y="539"/>
                  <a:pt x="601" y="539"/>
                  <a:pt x="640" y="592"/>
                </a:cubicBezTo>
                <a:cubicBezTo>
                  <a:pt x="679" y="645"/>
                  <a:pt x="769" y="657"/>
                  <a:pt x="800" y="760"/>
                </a:cubicBezTo>
                <a:cubicBezTo>
                  <a:pt x="831" y="863"/>
                  <a:pt x="843" y="1075"/>
                  <a:pt x="824" y="1208"/>
                </a:cubicBezTo>
                <a:cubicBezTo>
                  <a:pt x="805" y="1341"/>
                  <a:pt x="773" y="1485"/>
                  <a:pt x="688" y="1560"/>
                </a:cubicBezTo>
                <a:cubicBezTo>
                  <a:pt x="603" y="1635"/>
                  <a:pt x="417" y="1624"/>
                  <a:pt x="312" y="1656"/>
                </a:cubicBezTo>
                <a:cubicBezTo>
                  <a:pt x="207" y="1688"/>
                  <a:pt x="108" y="1651"/>
                  <a:pt x="56" y="1752"/>
                </a:cubicBezTo>
                <a:cubicBezTo>
                  <a:pt x="4" y="1853"/>
                  <a:pt x="12" y="2157"/>
                  <a:pt x="0" y="2264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Freeform 8"/>
          <p:cNvSpPr>
            <a:spLocks/>
          </p:cNvSpPr>
          <p:nvPr/>
        </p:nvSpPr>
        <p:spPr bwMode="auto">
          <a:xfrm>
            <a:off x="2389188" y="2286000"/>
            <a:ext cx="760412" cy="3390900"/>
          </a:xfrm>
          <a:custGeom>
            <a:avLst/>
            <a:gdLst/>
            <a:ahLst/>
            <a:cxnLst>
              <a:cxn ang="0">
                <a:pos x="63" y="0"/>
              </a:cxn>
              <a:cxn ang="0">
                <a:pos x="31" y="496"/>
              </a:cxn>
              <a:cxn ang="0">
                <a:pos x="247" y="680"/>
              </a:cxn>
              <a:cxn ang="0">
                <a:pos x="391" y="1072"/>
              </a:cxn>
              <a:cxn ang="0">
                <a:pos x="263" y="1344"/>
              </a:cxn>
              <a:cxn ang="0">
                <a:pos x="207" y="1488"/>
              </a:cxn>
              <a:cxn ang="0">
                <a:pos x="231" y="1640"/>
              </a:cxn>
              <a:cxn ang="0">
                <a:pos x="431" y="1824"/>
              </a:cxn>
              <a:cxn ang="0">
                <a:pos x="479" y="2136"/>
              </a:cxn>
            </a:cxnLst>
            <a:rect l="0" t="0" r="r" b="b"/>
            <a:pathLst>
              <a:path w="479" h="2136">
                <a:moveTo>
                  <a:pt x="63" y="0"/>
                </a:moveTo>
                <a:cubicBezTo>
                  <a:pt x="31" y="191"/>
                  <a:pt x="0" y="383"/>
                  <a:pt x="31" y="496"/>
                </a:cubicBezTo>
                <a:cubicBezTo>
                  <a:pt x="62" y="609"/>
                  <a:pt x="187" y="584"/>
                  <a:pt x="247" y="680"/>
                </a:cubicBezTo>
                <a:cubicBezTo>
                  <a:pt x="307" y="776"/>
                  <a:pt x="388" y="961"/>
                  <a:pt x="391" y="1072"/>
                </a:cubicBezTo>
                <a:cubicBezTo>
                  <a:pt x="394" y="1183"/>
                  <a:pt x="294" y="1275"/>
                  <a:pt x="263" y="1344"/>
                </a:cubicBezTo>
                <a:cubicBezTo>
                  <a:pt x="232" y="1413"/>
                  <a:pt x="212" y="1439"/>
                  <a:pt x="207" y="1488"/>
                </a:cubicBezTo>
                <a:cubicBezTo>
                  <a:pt x="202" y="1537"/>
                  <a:pt x="194" y="1584"/>
                  <a:pt x="231" y="1640"/>
                </a:cubicBezTo>
                <a:cubicBezTo>
                  <a:pt x="268" y="1696"/>
                  <a:pt x="390" y="1741"/>
                  <a:pt x="431" y="1824"/>
                </a:cubicBezTo>
                <a:cubicBezTo>
                  <a:pt x="472" y="1907"/>
                  <a:pt x="475" y="2021"/>
                  <a:pt x="479" y="2136"/>
                </a:cubicBezTo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 type="none" w="sm" len="sm"/>
            <a:tailEnd type="triangle" w="med" len="sm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auto">
          <a:xfrm>
            <a:off x="5135408" y="1857273"/>
            <a:ext cx="3740150" cy="5794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chemeClr val="folHlink"/>
                </a:solidFill>
              </a:rPr>
              <a:t>Transport to a surface</a:t>
            </a:r>
          </a:p>
        </p:txBody>
      </p:sp>
      <p:sp>
        <p:nvSpPr>
          <p:cNvPr id="30730" name="Text Box 10"/>
          <p:cNvSpPr txBox="1">
            <a:spLocks noChangeArrowheads="1"/>
          </p:cNvSpPr>
          <p:nvPr/>
        </p:nvSpPr>
        <p:spPr bwMode="auto">
          <a:xfrm>
            <a:off x="5160808" y="4321073"/>
            <a:ext cx="2081213" cy="5794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3200" b="0">
                <a:solidFill>
                  <a:schemeClr val="folHlink"/>
                </a:solidFill>
              </a:rPr>
              <a:t>Attachment</a:t>
            </a:r>
          </a:p>
        </p:txBody>
      </p:sp>
      <p:sp>
        <p:nvSpPr>
          <p:cNvPr id="30731" name="Text Box 11"/>
          <p:cNvSpPr txBox="1">
            <a:spLocks noChangeArrowheads="1"/>
          </p:cNvSpPr>
          <p:nvPr/>
        </p:nvSpPr>
        <p:spPr bwMode="auto">
          <a:xfrm>
            <a:off x="5491008" y="2438298"/>
            <a:ext cx="3016250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folHlink"/>
                </a:solidFill>
              </a:rPr>
              <a:t>Molecular diffusion</a:t>
            </a:r>
          </a:p>
        </p:txBody>
      </p:sp>
      <p:sp>
        <p:nvSpPr>
          <p:cNvPr id="30732" name="Text Box 12"/>
          <p:cNvSpPr txBox="1">
            <a:spLocks noChangeArrowheads="1"/>
          </p:cNvSpPr>
          <p:nvPr/>
        </p:nvSpPr>
        <p:spPr bwMode="auto">
          <a:xfrm>
            <a:off x="5491008" y="2879623"/>
            <a:ext cx="1111250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folHlink"/>
                </a:solidFill>
              </a:rPr>
              <a:t>Inertia</a:t>
            </a:r>
          </a:p>
        </p:txBody>
      </p:sp>
      <p:sp>
        <p:nvSpPr>
          <p:cNvPr id="30733" name="Text Box 13"/>
          <p:cNvSpPr txBox="1">
            <a:spLocks noChangeArrowheads="1"/>
          </p:cNvSpPr>
          <p:nvPr/>
        </p:nvSpPr>
        <p:spPr bwMode="auto">
          <a:xfrm>
            <a:off x="5491008" y="3319361"/>
            <a:ext cx="127000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folHlink"/>
                </a:solidFill>
              </a:rPr>
              <a:t>Gravity</a:t>
            </a:r>
          </a:p>
        </p:txBody>
      </p:sp>
      <p:sp>
        <p:nvSpPr>
          <p:cNvPr id="30734" name="Text Box 14"/>
          <p:cNvSpPr txBox="1">
            <a:spLocks noChangeArrowheads="1"/>
          </p:cNvSpPr>
          <p:nvPr/>
        </p:nvSpPr>
        <p:spPr bwMode="auto">
          <a:xfrm>
            <a:off x="5491008" y="3759098"/>
            <a:ext cx="2072940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folHlink"/>
                </a:solidFill>
              </a:rPr>
              <a:t>Interception</a:t>
            </a:r>
          </a:p>
        </p:txBody>
      </p:sp>
      <p:sp>
        <p:nvSpPr>
          <p:cNvPr id="30735" name="Text Box 15"/>
          <p:cNvSpPr txBox="1">
            <a:spLocks noChangeArrowheads="1"/>
          </p:cNvSpPr>
          <p:nvPr/>
        </p:nvSpPr>
        <p:spPr bwMode="auto">
          <a:xfrm>
            <a:off x="5592608" y="4889398"/>
            <a:ext cx="1487488" cy="519113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folHlink"/>
                </a:solidFill>
              </a:rPr>
              <a:t>Straining</a:t>
            </a:r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auto">
          <a:xfrm>
            <a:off x="5252883" y="2358923"/>
            <a:ext cx="354965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auto">
          <a:xfrm>
            <a:off x="5583083" y="2866923"/>
            <a:ext cx="2844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39" name="Line 19"/>
          <p:cNvSpPr>
            <a:spLocks noChangeShapeType="1"/>
          </p:cNvSpPr>
          <p:nvPr/>
        </p:nvSpPr>
        <p:spPr bwMode="auto">
          <a:xfrm>
            <a:off x="5557683" y="3298723"/>
            <a:ext cx="965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0" name="Line 20"/>
          <p:cNvSpPr>
            <a:spLocks noChangeShapeType="1"/>
          </p:cNvSpPr>
          <p:nvPr/>
        </p:nvSpPr>
        <p:spPr bwMode="auto">
          <a:xfrm>
            <a:off x="5583083" y="3755923"/>
            <a:ext cx="1041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1" name="Line 21"/>
          <p:cNvSpPr>
            <a:spLocks noChangeShapeType="1"/>
          </p:cNvSpPr>
          <p:nvPr/>
        </p:nvSpPr>
        <p:spPr bwMode="auto">
          <a:xfrm>
            <a:off x="5557683" y="4187723"/>
            <a:ext cx="193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2" name="Line 22"/>
          <p:cNvSpPr>
            <a:spLocks noChangeShapeType="1"/>
          </p:cNvSpPr>
          <p:nvPr/>
        </p:nvSpPr>
        <p:spPr bwMode="auto">
          <a:xfrm>
            <a:off x="5227483" y="4797323"/>
            <a:ext cx="193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3" name="Line 23"/>
          <p:cNvSpPr>
            <a:spLocks noChangeShapeType="1"/>
          </p:cNvSpPr>
          <p:nvPr/>
        </p:nvSpPr>
        <p:spPr bwMode="auto">
          <a:xfrm>
            <a:off x="5684683" y="5318023"/>
            <a:ext cx="1320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5" name="Line 25"/>
          <p:cNvSpPr>
            <a:spLocks noChangeShapeType="1"/>
          </p:cNvSpPr>
          <p:nvPr/>
        </p:nvSpPr>
        <p:spPr bwMode="auto">
          <a:xfrm>
            <a:off x="928688" y="2909888"/>
            <a:ext cx="692150" cy="554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7" name="Text Box 27"/>
          <p:cNvSpPr txBox="1">
            <a:spLocks noChangeArrowheads="1"/>
          </p:cNvSpPr>
          <p:nvPr/>
        </p:nvSpPr>
        <p:spPr bwMode="auto">
          <a:xfrm>
            <a:off x="304800" y="2327275"/>
            <a:ext cx="1606550" cy="5794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chemeClr val="folHlink"/>
                </a:solidFill>
              </a:rPr>
              <a:t>collector</a:t>
            </a:r>
          </a:p>
        </p:txBody>
      </p:sp>
      <p:sp>
        <p:nvSpPr>
          <p:cNvPr id="30748" name="Line 28"/>
          <p:cNvSpPr>
            <a:spLocks noChangeShapeType="1"/>
          </p:cNvSpPr>
          <p:nvPr/>
        </p:nvSpPr>
        <p:spPr bwMode="auto">
          <a:xfrm>
            <a:off x="319088" y="2784475"/>
            <a:ext cx="15509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30749" name="Text Box 29"/>
          <p:cNvSpPr txBox="1">
            <a:spLocks noChangeArrowheads="1"/>
          </p:cNvSpPr>
          <p:nvPr/>
        </p:nvSpPr>
        <p:spPr bwMode="auto">
          <a:xfrm>
            <a:off x="5579908" y="5297386"/>
            <a:ext cx="3408305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folHlink"/>
                </a:solidFill>
              </a:rPr>
              <a:t>Coagulant nanoparticles</a:t>
            </a:r>
          </a:p>
        </p:txBody>
      </p:sp>
      <p:sp>
        <p:nvSpPr>
          <p:cNvPr id="30750" name="Line 30"/>
          <p:cNvSpPr>
            <a:spLocks noChangeShapeType="1"/>
          </p:cNvSpPr>
          <p:nvPr/>
        </p:nvSpPr>
        <p:spPr bwMode="auto">
          <a:xfrm>
            <a:off x="5671983" y="5726011"/>
            <a:ext cx="257126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0" name="Text Box 13"/>
          <p:cNvSpPr txBox="1">
            <a:spLocks noChangeArrowheads="1"/>
          </p:cNvSpPr>
          <p:nvPr/>
        </p:nvSpPr>
        <p:spPr bwMode="auto">
          <a:xfrm>
            <a:off x="5643408" y="5771623"/>
            <a:ext cx="1270000" cy="5191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folHlink"/>
                </a:solidFill>
              </a:rPr>
              <a:t>Gravity</a:t>
            </a:r>
          </a:p>
        </p:txBody>
      </p:sp>
      <p:sp>
        <p:nvSpPr>
          <p:cNvPr id="31" name="Line 24"/>
          <p:cNvSpPr>
            <a:spLocks noChangeShapeType="1"/>
          </p:cNvSpPr>
          <p:nvPr/>
        </p:nvSpPr>
        <p:spPr bwMode="auto">
          <a:xfrm>
            <a:off x="5693696" y="6230307"/>
            <a:ext cx="186716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9" grpId="0" build="p" autoUpdateAnimBg="0"/>
      <p:bldP spid="30730" grpId="0" build="p" autoUpdateAnimBg="0"/>
      <p:bldP spid="30731" grpId="0" build="p" autoUpdateAnimBg="0"/>
      <p:bldP spid="30732" grpId="0" build="p" autoUpdateAnimBg="0"/>
      <p:bldP spid="30733" grpId="0" build="p" autoUpdateAnimBg="0"/>
      <p:bldP spid="30734" grpId="0" build="p" autoUpdateAnimBg="0"/>
      <p:bldP spid="30735" grpId="0" build="p" autoUpdateAnimBg="0"/>
      <p:bldP spid="30747" grpId="0" build="p" autoUpdateAnimBg="0"/>
      <p:bldP spid="30749" grpId="0" build="p" autoUpdateAnimBg="0"/>
      <p:bldP spid="30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StaRS</a:t>
            </a:r>
            <a:r>
              <a:rPr lang="en-US" dirty="0"/>
              <a:t> and Fractal Flocs predicted performance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4716" y="2025908"/>
            <a:ext cx="309804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The filtration model combined with the fractal flocculation model suggests that filtration is dominated by interception for all particles sizes for approach velocities above about 1 mm/s.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14B11-50F2-48AF-9355-385E751EB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992" y="1819205"/>
            <a:ext cx="5238767" cy="4663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as Flocculator?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 loss of 40 cm</a:t>
            </a:r>
          </a:p>
          <a:p>
            <a:r>
              <a:rPr lang="en-US" dirty="0"/>
              <a:t>Residence time of 44 s</a:t>
            </a:r>
          </a:p>
          <a:p>
            <a:r>
              <a:rPr lang="en-US" dirty="0" err="1"/>
              <a:t>G</a:t>
            </a:r>
            <a:r>
              <a:rPr lang="en-US" dirty="0" err="1">
                <a:latin typeface="Symbol" pitchFamily="18" charset="2"/>
              </a:rPr>
              <a:t>q</a:t>
            </a:r>
            <a:r>
              <a:rPr lang="en-US" dirty="0"/>
              <a:t> of 13,000!</a:t>
            </a:r>
          </a:p>
          <a:p>
            <a:r>
              <a:rPr lang="en-US" dirty="0"/>
              <a:t>Filter provides one last chance for flocculation especially after head loss increases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317" y="1691639"/>
            <a:ext cx="1778286" cy="6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87174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Interception assuming uniform velocity through cross sections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134432" cy="4525963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US" baseline="-25000" dirty="0"/>
              <a:t>E</a:t>
            </a:r>
            <a:r>
              <a:rPr lang="en-US" dirty="0"/>
              <a:t> Expanded diameter </a:t>
            </a:r>
            <a:br>
              <a:rPr lang="en-US" dirty="0"/>
            </a:br>
            <a:r>
              <a:rPr lang="en-US" dirty="0"/>
              <a:t>(big pore)</a:t>
            </a:r>
          </a:p>
          <a:p>
            <a:r>
              <a:rPr lang="en-US" dirty="0"/>
              <a:t>D</a:t>
            </a:r>
            <a:r>
              <a:rPr lang="en-US" baseline="-25000" dirty="0"/>
              <a:t>C</a:t>
            </a:r>
            <a:r>
              <a:rPr lang="en-US" dirty="0"/>
              <a:t> Contracted diameter</a:t>
            </a:r>
          </a:p>
          <a:p>
            <a:r>
              <a:rPr lang="en-US" dirty="0"/>
              <a:t>D</a:t>
            </a:r>
            <a:r>
              <a:rPr lang="en-US" baseline="-25000" dirty="0"/>
              <a:t>P</a:t>
            </a:r>
            <a:r>
              <a:rPr lang="en-US" dirty="0"/>
              <a:t> Particle diameter</a:t>
            </a:r>
          </a:p>
          <a:p>
            <a:r>
              <a:rPr lang="en-US" dirty="0"/>
              <a:t>What fraction of the particles slip through?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750475" y="5751939"/>
            <a:ext cx="446863" cy="962863"/>
            <a:chOff x="750476" y="5751939"/>
            <a:chExt cx="446863" cy="962863"/>
          </a:xfrm>
        </p:grpSpPr>
        <p:sp>
          <p:nvSpPr>
            <p:cNvPr id="24" name="Oval 23"/>
            <p:cNvSpPr/>
            <p:nvPr/>
          </p:nvSpPr>
          <p:spPr bwMode="auto">
            <a:xfrm>
              <a:off x="807341" y="5751939"/>
              <a:ext cx="333132" cy="305330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750476" y="6270404"/>
              <a:ext cx="446863" cy="444398"/>
            </a:xfrm>
            <a:prstGeom prst="ellipse">
              <a:avLst/>
            </a:prstGeom>
            <a:solidFill>
              <a:srgbClr val="817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>
              <a:off x="807341" y="6177928"/>
              <a:ext cx="389998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</p:cxnSp>
      </p:grp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929" y="5851617"/>
            <a:ext cx="2604190" cy="6918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978" y="5998497"/>
            <a:ext cx="2559999" cy="662857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2003995-C4B8-4632-8078-9545675E5E64}"/>
              </a:ext>
            </a:extLst>
          </p:cNvPr>
          <p:cNvGrpSpPr/>
          <p:nvPr/>
        </p:nvGrpSpPr>
        <p:grpSpPr>
          <a:xfrm>
            <a:off x="5022147" y="2029835"/>
            <a:ext cx="3915840" cy="4744439"/>
            <a:chOff x="5022147" y="2029835"/>
            <a:chExt cx="3915840" cy="4744439"/>
          </a:xfrm>
        </p:grpSpPr>
        <p:sp>
          <p:nvSpPr>
            <p:cNvPr id="16" name="Oval 15"/>
            <p:cNvSpPr/>
            <p:nvPr/>
          </p:nvSpPr>
          <p:spPr bwMode="auto">
            <a:xfrm>
              <a:off x="6615829" y="4267696"/>
              <a:ext cx="744771" cy="147462"/>
            </a:xfrm>
            <a:prstGeom prst="ellipse">
              <a:avLst/>
            </a:prstGeom>
            <a:solidFill>
              <a:srgbClr val="817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5022147" y="2029835"/>
              <a:ext cx="3915840" cy="4744439"/>
              <a:chOff x="3909017" y="3021495"/>
              <a:chExt cx="1579704" cy="3236181"/>
            </a:xfrm>
          </p:grpSpPr>
          <p:sp>
            <p:nvSpPr>
              <p:cNvPr id="8" name="Freeform 7"/>
              <p:cNvSpPr/>
              <p:nvPr/>
            </p:nvSpPr>
            <p:spPr bwMode="auto">
              <a:xfrm>
                <a:off x="3909017" y="3021495"/>
                <a:ext cx="368882" cy="3236181"/>
              </a:xfrm>
              <a:custGeom>
                <a:avLst/>
                <a:gdLst>
                  <a:gd name="connsiteX0" fmla="*/ 68908 w 851293"/>
                  <a:gd name="connsiteY0" fmla="*/ 0 h 3784821"/>
                  <a:gd name="connsiteX1" fmla="*/ 76859 w 851293"/>
                  <a:gd name="connsiteY1" fmla="*/ 970060 h 3784821"/>
                  <a:gd name="connsiteX2" fmla="*/ 848136 w 851293"/>
                  <a:gd name="connsiteY2" fmla="*/ 1789044 h 3784821"/>
                  <a:gd name="connsiteX3" fmla="*/ 347204 w 851293"/>
                  <a:gd name="connsiteY3" fmla="*/ 3140766 h 3784821"/>
                  <a:gd name="connsiteX4" fmla="*/ 275642 w 851293"/>
                  <a:gd name="connsiteY4" fmla="*/ 3784821 h 3784821"/>
                  <a:gd name="connsiteX0" fmla="*/ 41689 w 887684"/>
                  <a:gd name="connsiteY0" fmla="*/ 0 h 3784821"/>
                  <a:gd name="connsiteX1" fmla="*/ 113250 w 887684"/>
                  <a:gd name="connsiteY1" fmla="*/ 970060 h 3784821"/>
                  <a:gd name="connsiteX2" fmla="*/ 884527 w 887684"/>
                  <a:gd name="connsiteY2" fmla="*/ 1789044 h 3784821"/>
                  <a:gd name="connsiteX3" fmla="*/ 383595 w 887684"/>
                  <a:gd name="connsiteY3" fmla="*/ 3140766 h 3784821"/>
                  <a:gd name="connsiteX4" fmla="*/ 312033 w 887684"/>
                  <a:gd name="connsiteY4" fmla="*/ 3784821 h 3784821"/>
                  <a:gd name="connsiteX0" fmla="*/ 18927 w 864922"/>
                  <a:gd name="connsiteY0" fmla="*/ 0 h 3784821"/>
                  <a:gd name="connsiteX1" fmla="*/ 90488 w 864922"/>
                  <a:gd name="connsiteY1" fmla="*/ 970060 h 3784821"/>
                  <a:gd name="connsiteX2" fmla="*/ 861765 w 864922"/>
                  <a:gd name="connsiteY2" fmla="*/ 1789044 h 3784821"/>
                  <a:gd name="connsiteX3" fmla="*/ 360833 w 864922"/>
                  <a:gd name="connsiteY3" fmla="*/ 3140766 h 3784821"/>
                  <a:gd name="connsiteX4" fmla="*/ 289271 w 864922"/>
                  <a:gd name="connsiteY4" fmla="*/ 3784821 h 378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922" h="3784821">
                    <a:moveTo>
                      <a:pt x="18927" y="0"/>
                    </a:moveTo>
                    <a:cubicBezTo>
                      <a:pt x="13626" y="423408"/>
                      <a:pt x="-49985" y="671886"/>
                      <a:pt x="90488" y="970060"/>
                    </a:cubicBezTo>
                    <a:cubicBezTo>
                      <a:pt x="230961" y="1268234"/>
                      <a:pt x="816707" y="1427260"/>
                      <a:pt x="861765" y="1789044"/>
                    </a:cubicBezTo>
                    <a:cubicBezTo>
                      <a:pt x="906823" y="2150828"/>
                      <a:pt x="456249" y="2808137"/>
                      <a:pt x="360833" y="3140766"/>
                    </a:cubicBezTo>
                    <a:cubicBezTo>
                      <a:pt x="265417" y="3473396"/>
                      <a:pt x="277344" y="3629108"/>
                      <a:pt x="289271" y="3784821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 bwMode="auto">
              <a:xfrm flipH="1">
                <a:off x="5119839" y="3021495"/>
                <a:ext cx="368882" cy="3236181"/>
              </a:xfrm>
              <a:custGeom>
                <a:avLst/>
                <a:gdLst>
                  <a:gd name="connsiteX0" fmla="*/ 68908 w 851293"/>
                  <a:gd name="connsiteY0" fmla="*/ 0 h 3784821"/>
                  <a:gd name="connsiteX1" fmla="*/ 76859 w 851293"/>
                  <a:gd name="connsiteY1" fmla="*/ 970060 h 3784821"/>
                  <a:gd name="connsiteX2" fmla="*/ 848136 w 851293"/>
                  <a:gd name="connsiteY2" fmla="*/ 1789044 h 3784821"/>
                  <a:gd name="connsiteX3" fmla="*/ 347204 w 851293"/>
                  <a:gd name="connsiteY3" fmla="*/ 3140766 h 3784821"/>
                  <a:gd name="connsiteX4" fmla="*/ 275642 w 851293"/>
                  <a:gd name="connsiteY4" fmla="*/ 3784821 h 3784821"/>
                  <a:gd name="connsiteX0" fmla="*/ 41689 w 887684"/>
                  <a:gd name="connsiteY0" fmla="*/ 0 h 3784821"/>
                  <a:gd name="connsiteX1" fmla="*/ 113250 w 887684"/>
                  <a:gd name="connsiteY1" fmla="*/ 970060 h 3784821"/>
                  <a:gd name="connsiteX2" fmla="*/ 884527 w 887684"/>
                  <a:gd name="connsiteY2" fmla="*/ 1789044 h 3784821"/>
                  <a:gd name="connsiteX3" fmla="*/ 383595 w 887684"/>
                  <a:gd name="connsiteY3" fmla="*/ 3140766 h 3784821"/>
                  <a:gd name="connsiteX4" fmla="*/ 312033 w 887684"/>
                  <a:gd name="connsiteY4" fmla="*/ 3784821 h 3784821"/>
                  <a:gd name="connsiteX0" fmla="*/ 18927 w 864922"/>
                  <a:gd name="connsiteY0" fmla="*/ 0 h 3784821"/>
                  <a:gd name="connsiteX1" fmla="*/ 90488 w 864922"/>
                  <a:gd name="connsiteY1" fmla="*/ 970060 h 3784821"/>
                  <a:gd name="connsiteX2" fmla="*/ 861765 w 864922"/>
                  <a:gd name="connsiteY2" fmla="*/ 1789044 h 3784821"/>
                  <a:gd name="connsiteX3" fmla="*/ 360833 w 864922"/>
                  <a:gd name="connsiteY3" fmla="*/ 3140766 h 3784821"/>
                  <a:gd name="connsiteX4" fmla="*/ 289271 w 864922"/>
                  <a:gd name="connsiteY4" fmla="*/ 3784821 h 378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4922" h="3784821">
                    <a:moveTo>
                      <a:pt x="18927" y="0"/>
                    </a:moveTo>
                    <a:cubicBezTo>
                      <a:pt x="13626" y="423408"/>
                      <a:pt x="-49985" y="671886"/>
                      <a:pt x="90488" y="970060"/>
                    </a:cubicBezTo>
                    <a:cubicBezTo>
                      <a:pt x="230961" y="1268234"/>
                      <a:pt x="816707" y="1427260"/>
                      <a:pt x="861765" y="1789044"/>
                    </a:cubicBezTo>
                    <a:cubicBezTo>
                      <a:pt x="906823" y="2150828"/>
                      <a:pt x="456249" y="2808137"/>
                      <a:pt x="360833" y="3140766"/>
                    </a:cubicBezTo>
                    <a:cubicBezTo>
                      <a:pt x="265417" y="3473396"/>
                      <a:pt x="277344" y="3629108"/>
                      <a:pt x="289271" y="3784821"/>
                    </a:cubicBezTo>
                  </a:path>
                </a:pathLst>
              </a:custGeom>
              <a:noFill/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lg" len="med"/>
                <a:tailEnd type="none" w="lg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entury Gothic" pitchFamily="34" charset="0"/>
                  <a:cs typeface="Arial" charset="0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7288660" y="3675487"/>
              <a:ext cx="5504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+mn-lt"/>
                </a:rPr>
                <a:t>D</a:t>
              </a:r>
              <a:r>
                <a:rPr lang="en-US" b="0" baseline="-25000" dirty="0">
                  <a:latin typeface="+mn-lt"/>
                </a:rPr>
                <a:t>C</a:t>
              </a:r>
              <a:endParaRPr lang="en-US" b="0" dirty="0">
                <a:latin typeface="+mn-lt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6624807" y="4243026"/>
              <a:ext cx="182880" cy="1828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919154" y="3599773"/>
              <a:ext cx="59984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kern="0" dirty="0">
                  <a:solidFill>
                    <a:srgbClr val="000000"/>
                  </a:solidFill>
                  <a:latin typeface="Candara"/>
                </a:rPr>
                <a:t>D</a:t>
              </a:r>
              <a:r>
                <a:rPr lang="en-US" sz="3200" b="0" kern="0" baseline="-25000" dirty="0">
                  <a:solidFill>
                    <a:srgbClr val="000000"/>
                  </a:solidFill>
                  <a:latin typeface="Candara"/>
                </a:rPr>
                <a:t>P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B5E0C4-ADA6-4391-8385-AE491703D634}"/>
                </a:ext>
              </a:extLst>
            </p:cNvPr>
            <p:cNvSpPr/>
            <p:nvPr/>
          </p:nvSpPr>
          <p:spPr bwMode="auto">
            <a:xfrm>
              <a:off x="5938392" y="4285698"/>
              <a:ext cx="658368" cy="14746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83AFDDA-324D-4300-B590-CD5B295AD2D6}"/>
                </a:ext>
              </a:extLst>
            </p:cNvPr>
            <p:cNvSpPr/>
            <p:nvPr/>
          </p:nvSpPr>
          <p:spPr bwMode="auto">
            <a:xfrm>
              <a:off x="7359746" y="4285698"/>
              <a:ext cx="658368" cy="14746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FFDBD44-D8C0-40C2-A083-BD2CA3B27F67}"/>
                </a:ext>
              </a:extLst>
            </p:cNvPr>
            <p:cNvCxnSpPr>
              <a:stCxn id="11" idx="1"/>
              <a:endCxn id="16" idx="0"/>
            </p:cNvCxnSpPr>
            <p:nvPr/>
          </p:nvCxnSpPr>
          <p:spPr bwMode="auto">
            <a:xfrm flipH="1">
              <a:off x="6988215" y="3937097"/>
              <a:ext cx="300445" cy="33059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3FA01B5-1403-421F-BF31-FABCAB066773}"/>
                </a:ext>
              </a:extLst>
            </p:cNvPr>
            <p:cNvCxnSpPr>
              <a:stCxn id="14" idx="3"/>
              <a:endCxn id="12" idx="0"/>
            </p:cNvCxnSpPr>
            <p:nvPr/>
          </p:nvCxnSpPr>
          <p:spPr bwMode="auto">
            <a:xfrm>
              <a:off x="6518998" y="3892161"/>
              <a:ext cx="197249" cy="35086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8926F48-7FC2-411E-B921-77FC3E8D8BDB}"/>
              </a:ext>
            </a:extLst>
          </p:cNvPr>
          <p:cNvGrpSpPr/>
          <p:nvPr/>
        </p:nvGrpSpPr>
        <p:grpSpPr>
          <a:xfrm>
            <a:off x="4086456" y="4968700"/>
            <a:ext cx="1346459" cy="1523903"/>
            <a:chOff x="4086456" y="4968700"/>
            <a:chExt cx="1346459" cy="1523903"/>
          </a:xfrm>
        </p:grpSpPr>
        <p:sp>
          <p:nvSpPr>
            <p:cNvPr id="19" name="Oval 18"/>
            <p:cNvSpPr/>
            <p:nvPr/>
          </p:nvSpPr>
          <p:spPr bwMode="auto">
            <a:xfrm>
              <a:off x="4510058" y="5751939"/>
              <a:ext cx="744771" cy="740664"/>
            </a:xfrm>
            <a:prstGeom prst="ellipse">
              <a:avLst/>
            </a:prstGeom>
            <a:solidFill>
              <a:srgbClr val="817FFF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4516729" y="6030831"/>
              <a:ext cx="182880" cy="18288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4604833" y="5867830"/>
              <a:ext cx="555220" cy="508883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A61A66F-487D-4531-A2C2-160FE6EBE0FB}"/>
                </a:ext>
              </a:extLst>
            </p:cNvPr>
            <p:cNvSpPr/>
            <p:nvPr/>
          </p:nvSpPr>
          <p:spPr>
            <a:xfrm>
              <a:off x="4086456" y="5127396"/>
              <a:ext cx="59984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kern="0" dirty="0">
                  <a:solidFill>
                    <a:srgbClr val="000000"/>
                  </a:solidFill>
                  <a:latin typeface="Candara"/>
                </a:rPr>
                <a:t>D</a:t>
              </a:r>
              <a:r>
                <a:rPr lang="en-US" sz="3200" b="0" kern="0" baseline="-25000" dirty="0">
                  <a:solidFill>
                    <a:srgbClr val="000000"/>
                  </a:solidFill>
                  <a:latin typeface="Candara"/>
                </a:rPr>
                <a:t>P</a:t>
              </a:r>
              <a:endParaRPr lang="en-US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81427F8-A751-4094-B297-146251731B39}"/>
                </a:ext>
              </a:extLst>
            </p:cNvPr>
            <p:cNvCxnSpPr>
              <a:cxnSpLocks/>
              <a:stCxn id="34" idx="2"/>
              <a:endCxn id="20" idx="1"/>
            </p:cNvCxnSpPr>
            <p:nvPr/>
          </p:nvCxnSpPr>
          <p:spPr bwMode="auto">
            <a:xfrm>
              <a:off x="4386378" y="5712171"/>
              <a:ext cx="157133" cy="34544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2C7AA0C-6DDA-49A3-A10E-BA800E67F41C}"/>
                </a:ext>
              </a:extLst>
            </p:cNvPr>
            <p:cNvSpPr txBox="1"/>
            <p:nvPr/>
          </p:nvSpPr>
          <p:spPr>
            <a:xfrm>
              <a:off x="4882443" y="4968700"/>
              <a:ext cx="5504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+mn-lt"/>
                </a:rPr>
                <a:t>D</a:t>
              </a:r>
              <a:r>
                <a:rPr lang="en-US" b="0" baseline="-25000" dirty="0">
                  <a:latin typeface="+mn-lt"/>
                </a:rPr>
                <a:t>C</a:t>
              </a:r>
              <a:endParaRPr lang="en-US" b="0" dirty="0">
                <a:latin typeface="+mn-lt"/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B20C98B-746C-47A3-86A7-84AB335A5C04}"/>
                </a:ext>
              </a:extLst>
            </p:cNvPr>
            <p:cNvCxnSpPr>
              <a:cxnSpLocks/>
              <a:stCxn id="39" idx="2"/>
              <a:endCxn id="19" idx="7"/>
            </p:cNvCxnSpPr>
            <p:nvPr/>
          </p:nvCxnSpPr>
          <p:spPr bwMode="auto">
            <a:xfrm flipH="1">
              <a:off x="5145760" y="5491920"/>
              <a:ext cx="11919" cy="368487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043830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C0C0BC8-6369-453C-9CB7-1905540F3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 of particles that make it through a constriction</a:t>
            </a:r>
          </a:p>
        </p:txBody>
      </p:sp>
      <p:pic>
        <p:nvPicPr>
          <p:cNvPr id="5" name="Picture 4" descr="IguanaTex Bitmap Display&#10;&#10;\documentclass{article}&#10;\usepackage{amsmath}&#10;\pagestyle{empty}&#10;\begin{document}&#10;&#10;$$C_{pore}^{\ast_{U}} = 1 - 2 \alpha \Pi_D + \alpha \Pi_D^2 $$&#10;&#10;&#10;\end{document}">
            <a:extLst>
              <a:ext uri="{FF2B5EF4-FFF2-40B4-BE49-F238E27FC236}">
                <a16:creationId xmlns:a16="http://schemas.microsoft.com/office/drawing/2014/main" id="{6FCA005E-7A19-48B9-9E9D-665CCCECCE6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275" y="6336938"/>
            <a:ext cx="2835809" cy="32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D171DA6-55A6-45CA-BB48-6707D9917E1D}"/>
              </a:ext>
            </a:extLst>
          </p:cNvPr>
          <p:cNvSpPr/>
          <p:nvPr/>
        </p:nvSpPr>
        <p:spPr bwMode="auto">
          <a:xfrm>
            <a:off x="2812869" y="1959429"/>
            <a:ext cx="2286000" cy="2286000"/>
          </a:xfrm>
          <a:prstGeom prst="rect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A7CF5E-9AB7-4F44-A712-C059F35F6BF4}"/>
              </a:ext>
            </a:extLst>
          </p:cNvPr>
          <p:cNvSpPr/>
          <p:nvPr/>
        </p:nvSpPr>
        <p:spPr bwMode="auto">
          <a:xfrm>
            <a:off x="380706" y="1939008"/>
            <a:ext cx="2236020" cy="2223689"/>
          </a:xfrm>
          <a:prstGeom prst="ellipse">
            <a:avLst/>
          </a:prstGeom>
          <a:solidFill>
            <a:srgbClr val="817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5267D2-85C6-46EA-9425-1F36A857EC62}"/>
              </a:ext>
            </a:extLst>
          </p:cNvPr>
          <p:cNvSpPr/>
          <p:nvPr/>
        </p:nvSpPr>
        <p:spPr bwMode="auto">
          <a:xfrm>
            <a:off x="2603859" y="1959429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E7BB773-CB23-4599-BFEA-7F5986C15F12}"/>
              </a:ext>
            </a:extLst>
          </p:cNvPr>
          <p:cNvSpPr/>
          <p:nvPr/>
        </p:nvSpPr>
        <p:spPr bwMode="auto">
          <a:xfrm>
            <a:off x="6938730" y="3089795"/>
            <a:ext cx="555220" cy="508883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0A689E-5B81-4225-930F-DFF89307372F}"/>
              </a:ext>
            </a:extLst>
          </p:cNvPr>
          <p:cNvSpPr/>
          <p:nvPr/>
        </p:nvSpPr>
        <p:spPr>
          <a:xfrm>
            <a:off x="6420353" y="2349361"/>
            <a:ext cx="599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0" kern="0" dirty="0">
                <a:solidFill>
                  <a:srgbClr val="000000"/>
                </a:solidFill>
                <a:latin typeface="Candara"/>
              </a:rPr>
              <a:t>D</a:t>
            </a:r>
            <a:r>
              <a:rPr lang="en-US" sz="3200" b="0" kern="0" baseline="-25000" dirty="0">
                <a:solidFill>
                  <a:srgbClr val="000000"/>
                </a:solidFill>
                <a:latin typeface="Candara"/>
              </a:rPr>
              <a:t>P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76A7F1-F707-4F03-B97E-0296B4E1530C}"/>
              </a:ext>
            </a:extLst>
          </p:cNvPr>
          <p:cNvSpPr txBox="1"/>
          <p:nvPr/>
        </p:nvSpPr>
        <p:spPr>
          <a:xfrm>
            <a:off x="7216340" y="2190665"/>
            <a:ext cx="550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+mn-lt"/>
              </a:rPr>
              <a:t>D</a:t>
            </a:r>
            <a:r>
              <a:rPr lang="en-US" b="0" baseline="-25000" dirty="0">
                <a:latin typeface="+mn-lt"/>
              </a:rPr>
              <a:t>C</a:t>
            </a:r>
            <a:endParaRPr lang="en-US" b="0" dirty="0">
              <a:latin typeface="+mn-lt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B7D9FB5-AE90-440E-8DB1-645E19B18F87}"/>
              </a:ext>
            </a:extLst>
          </p:cNvPr>
          <p:cNvSpPr/>
          <p:nvPr/>
        </p:nvSpPr>
        <p:spPr bwMode="auto">
          <a:xfrm>
            <a:off x="2603859" y="3979817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E149280-7DBB-42AC-9B2D-DB143D1E28F7}"/>
              </a:ext>
            </a:extLst>
          </p:cNvPr>
          <p:cNvSpPr/>
          <p:nvPr/>
        </p:nvSpPr>
        <p:spPr bwMode="auto">
          <a:xfrm rot="5400000">
            <a:off x="1807029" y="3078183"/>
            <a:ext cx="2103120" cy="914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A394DEA-0DFA-4F5D-AFDF-9C767D6D2E99}"/>
              </a:ext>
            </a:extLst>
          </p:cNvPr>
          <p:cNvSpPr/>
          <p:nvPr/>
        </p:nvSpPr>
        <p:spPr bwMode="auto">
          <a:xfrm rot="5400000">
            <a:off x="5051854" y="5045204"/>
            <a:ext cx="2286000" cy="914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0F7DB4-5340-4007-A30E-621BA6851292}"/>
              </a:ext>
            </a:extLst>
          </p:cNvPr>
          <p:cNvSpPr/>
          <p:nvPr/>
        </p:nvSpPr>
        <p:spPr bwMode="auto">
          <a:xfrm>
            <a:off x="2812869" y="4159721"/>
            <a:ext cx="2286000" cy="914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D97CF6-AB8F-4168-BECD-293177F6942F}"/>
              </a:ext>
            </a:extLst>
          </p:cNvPr>
          <p:cNvSpPr/>
          <p:nvPr/>
        </p:nvSpPr>
        <p:spPr bwMode="auto">
          <a:xfrm rot="5400000">
            <a:off x="4006144" y="3076731"/>
            <a:ext cx="2103120" cy="914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7490DA-B3DC-485C-9CD5-7290471B7627}"/>
              </a:ext>
            </a:extLst>
          </p:cNvPr>
          <p:cNvSpPr/>
          <p:nvPr/>
        </p:nvSpPr>
        <p:spPr bwMode="auto">
          <a:xfrm>
            <a:off x="7269486" y="6039470"/>
            <a:ext cx="91440" cy="9144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77F90F-3D29-43F7-AF69-9F7B7C1286E2}"/>
              </a:ext>
            </a:extLst>
          </p:cNvPr>
          <p:cNvSpPr/>
          <p:nvPr/>
        </p:nvSpPr>
        <p:spPr bwMode="auto">
          <a:xfrm>
            <a:off x="7269486" y="5913233"/>
            <a:ext cx="91440" cy="9144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CF6B72-09CB-43EF-B004-E5985AF3FAEF}"/>
              </a:ext>
            </a:extLst>
          </p:cNvPr>
          <p:cNvSpPr/>
          <p:nvPr/>
        </p:nvSpPr>
        <p:spPr bwMode="auto">
          <a:xfrm>
            <a:off x="7388342" y="5913233"/>
            <a:ext cx="91440" cy="9144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055BB28-94E1-4964-81EB-8D95D49A6050}"/>
              </a:ext>
            </a:extLst>
          </p:cNvPr>
          <p:cNvSpPr/>
          <p:nvPr/>
        </p:nvSpPr>
        <p:spPr bwMode="auto">
          <a:xfrm>
            <a:off x="7388342" y="6039470"/>
            <a:ext cx="91440" cy="9144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47370B-CB49-4AD2-95A9-07DDFD121B12}"/>
              </a:ext>
            </a:extLst>
          </p:cNvPr>
          <p:cNvSpPr/>
          <p:nvPr/>
        </p:nvSpPr>
        <p:spPr bwMode="auto">
          <a:xfrm rot="5400000">
            <a:off x="5178127" y="5049559"/>
            <a:ext cx="2286000" cy="914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3EEE59-0E37-43F2-B7BB-C81DDF57BD75}"/>
              </a:ext>
            </a:extLst>
          </p:cNvPr>
          <p:cNvSpPr/>
          <p:nvPr/>
        </p:nvSpPr>
        <p:spPr bwMode="auto">
          <a:xfrm rot="5400000">
            <a:off x="5304400" y="5053914"/>
            <a:ext cx="2286000" cy="914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09B970-C764-459B-AC3E-025AA610B2EA}"/>
              </a:ext>
            </a:extLst>
          </p:cNvPr>
          <p:cNvSpPr/>
          <p:nvPr/>
        </p:nvSpPr>
        <p:spPr bwMode="auto">
          <a:xfrm rot="5400000">
            <a:off x="5430673" y="5058269"/>
            <a:ext cx="2286000" cy="914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AAD7DD-D6EC-40CB-BF22-93F765F77A12}"/>
              </a:ext>
            </a:extLst>
          </p:cNvPr>
          <p:cNvSpPr/>
          <p:nvPr/>
        </p:nvSpPr>
        <p:spPr bwMode="auto">
          <a:xfrm rot="10800000">
            <a:off x="2817023" y="1972194"/>
            <a:ext cx="2286000" cy="9144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A52E1D5-F666-4431-A339-1745E7283A30}"/>
              </a:ext>
            </a:extLst>
          </p:cNvPr>
          <p:cNvSpPr/>
          <p:nvPr/>
        </p:nvSpPr>
        <p:spPr bwMode="auto">
          <a:xfrm>
            <a:off x="2807224" y="1959429"/>
            <a:ext cx="91440" cy="9144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D90702-0D91-4194-B132-34229F9CBC56}"/>
              </a:ext>
            </a:extLst>
          </p:cNvPr>
          <p:cNvSpPr/>
          <p:nvPr/>
        </p:nvSpPr>
        <p:spPr bwMode="auto">
          <a:xfrm>
            <a:off x="2807224" y="4159179"/>
            <a:ext cx="91440" cy="9144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29A32A-6C8B-41D3-825B-6604FEB051A9}"/>
              </a:ext>
            </a:extLst>
          </p:cNvPr>
          <p:cNvSpPr/>
          <p:nvPr/>
        </p:nvSpPr>
        <p:spPr bwMode="auto">
          <a:xfrm>
            <a:off x="5017424" y="4159179"/>
            <a:ext cx="91440" cy="9144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EF5F8C-9B7C-416A-9826-29F6017D159C}"/>
              </a:ext>
            </a:extLst>
          </p:cNvPr>
          <p:cNvSpPr/>
          <p:nvPr/>
        </p:nvSpPr>
        <p:spPr bwMode="auto">
          <a:xfrm>
            <a:off x="5007429" y="1966461"/>
            <a:ext cx="91440" cy="9144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0975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Small particles slip through a small restriction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7B634E-0792-4A25-8E15-B3BC5B5BE6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65680" y="2223094"/>
            <a:ext cx="4133850" cy="30956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27944" y="5685183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57809" y="2975716"/>
            <a:ext cx="38484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The vast majority of small particles slide right through a constriction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80028" y="1803918"/>
            <a:ext cx="1542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latin typeface="+mn-lt"/>
              </a:rPr>
              <a:t>Constriction diameter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1" y="1971040"/>
            <a:ext cx="2559999" cy="66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8631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series of restrictions takes a toll on even the small particles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772C3-5889-4823-8C2F-D5FDBAE69A4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29974" y="2110367"/>
            <a:ext cx="4162425" cy="3305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4686" y="1689954"/>
            <a:ext cx="3848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If we assume complete mixing in each pore, then the probability of slipping through N pores 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13892" y="1786229"/>
            <a:ext cx="502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Number of pores to get 90% removal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4838" y="4267089"/>
            <a:ext cx="2899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Number of pores to get a target fraction remaining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39070" y="5626762"/>
            <a:ext cx="4910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How much mixing happens in each pore? Is the outer ring of fluid refreshed?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8" y="3320175"/>
            <a:ext cx="3311238" cy="664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4" y="5626762"/>
            <a:ext cx="2687999" cy="78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9881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Tiny (or slippery) bad guys sneak through all the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Some small particles escape flocculation, floc blanket, plate settlers, and filter</a:t>
            </a:r>
          </a:p>
          <a:p>
            <a:pPr lvl="1"/>
            <a:r>
              <a:rPr lang="en-US" sz="2400" dirty="0"/>
              <a:t>Because they are small </a:t>
            </a:r>
            <a:r>
              <a:rPr lang="en-US" sz="1800" dirty="0"/>
              <a:t>(not likely because effluent turbidity stayed the same when flow rate was decreased in a filter)</a:t>
            </a:r>
          </a:p>
          <a:p>
            <a:pPr lvl="1"/>
            <a:r>
              <a:rPr lang="en-US" sz="2400" dirty="0"/>
              <a:t>Or because a few particles aren’t coated with nanoparticles (they are slippery)</a:t>
            </a:r>
          </a:p>
          <a:p>
            <a:pPr lvl="2"/>
            <a:r>
              <a:rPr lang="en-US" sz="2000" dirty="0"/>
              <a:t>Because they never got enough nanoparticles of coagulant</a:t>
            </a:r>
          </a:p>
          <a:p>
            <a:pPr lvl="2"/>
            <a:r>
              <a:rPr lang="en-US" sz="2000" dirty="0"/>
              <a:t>Or the nanoparticles were sheared off during </a:t>
            </a:r>
          </a:p>
          <a:p>
            <a:pPr lvl="3"/>
            <a:r>
              <a:rPr lang="en-US" sz="1800" dirty="0"/>
              <a:t>Failed attachments</a:t>
            </a:r>
          </a:p>
          <a:p>
            <a:pPr lvl="3"/>
            <a:r>
              <a:rPr lang="en-US" sz="1800" dirty="0"/>
              <a:t>Breakup</a:t>
            </a:r>
          </a:p>
          <a:p>
            <a:r>
              <a:rPr lang="en-US" sz="2800" dirty="0"/>
              <a:t>How could we determine if it is small size or lack of nanoparticles or something else?</a:t>
            </a:r>
          </a:p>
        </p:txBody>
      </p:sp>
    </p:spTree>
    <p:extLst>
      <p:ext uri="{BB962C8B-B14F-4D97-AF65-F5344CB8AC3E}">
        <p14:creationId xmlns:p14="http://schemas.microsoft.com/office/powerpoint/2010/main" val="2008551786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could cause slippery particles (with too few nanoparticles)?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24616" cy="4525963"/>
          </a:xfrm>
        </p:spPr>
        <p:txBody>
          <a:bodyPr/>
          <a:lstStyle/>
          <a:p>
            <a:r>
              <a:rPr lang="en-US" dirty="0"/>
              <a:t>Pulsing peristaltic pumps</a:t>
            </a:r>
          </a:p>
          <a:p>
            <a:r>
              <a:rPr lang="en-US" dirty="0"/>
              <a:t>Statistical variability given small number of nanoparticles  per clay</a:t>
            </a:r>
          </a:p>
          <a:p>
            <a:r>
              <a:rPr lang="en-US" dirty="0"/>
              <a:t>Nanoparticles removed during unsuccessful collisions (this could occur during flocculation and/or during filtration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740" y="1541680"/>
            <a:ext cx="3713259" cy="260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13381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Flocs on their way to the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weirs and free fall to ensure that the flow is divided equally between filters and is not affected by the head loss of the filter</a:t>
            </a:r>
          </a:p>
          <a:p>
            <a:r>
              <a:rPr lang="en-US" dirty="0"/>
              <a:t>The elevation drop into the entrance box is approximately 0.4 m.</a:t>
            </a:r>
          </a:p>
          <a:p>
            <a:r>
              <a:rPr lang="en-US" dirty="0"/>
              <a:t>Velocity is 2.8 m/s</a:t>
            </a:r>
          </a:p>
          <a:p>
            <a:r>
              <a:rPr lang="en-US" dirty="0"/>
              <a:t>If we assume a 1 cm thick jet of water then the energy dissipation rate is 140 W/kg</a:t>
            </a:r>
          </a:p>
          <a:p>
            <a:r>
              <a:rPr lang="en-US" dirty="0"/>
              <a:t>The max diameter of a floc is thus 14 </a:t>
            </a:r>
            <a:r>
              <a:rPr lang="en-US" dirty="0">
                <a:latin typeface="Symbol" pitchFamily="18" charset="2"/>
              </a:rPr>
              <a:t>m</a:t>
            </a:r>
            <a:r>
              <a:rPr lang="en-US" dirty="0"/>
              <a:t>m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Floc removal efficiency increases rapidly with floc size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4843" y="1883390"/>
            <a:ext cx="33164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Perhaps filter performance is largely controlled by the size distribution of influent flocs. We need particle size distribution entering and exiting the filter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0251" y="5568287"/>
            <a:ext cx="4189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Individual clay particles would be hard to capture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CF288-A7D0-4EA4-AC3B-1D01C7FF0F7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26703" y="2172427"/>
            <a:ext cx="3886200" cy="36290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36210" y="6076227"/>
            <a:ext cx="3456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/>
              <a:t>20 cm bed of 0.5 mm sand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" y="222457"/>
            <a:ext cx="9134475" cy="641985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V="1">
            <a:off x="2440983" y="738640"/>
            <a:ext cx="1883044" cy="497495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92D05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6" name="TextBox 5"/>
          <p:cNvSpPr txBox="1"/>
          <p:nvPr/>
        </p:nvSpPr>
        <p:spPr>
          <a:xfrm>
            <a:off x="3130658" y="222457"/>
            <a:ext cx="2875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Very steep failure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4576762" y="3148627"/>
            <a:ext cx="3389367" cy="256497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157079" y="6550223"/>
            <a:ext cx="89869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/>
              <a:t>Lucinda Li, Theresa Chu, Jonathan Harris, </a:t>
            </a:r>
            <a:r>
              <a:rPr lang="en-US" sz="1400" b="0" dirty="0" err="1"/>
              <a:t>Mythri</a:t>
            </a:r>
            <a:r>
              <a:rPr lang="en-US" sz="1400" b="0" dirty="0"/>
              <a:t> </a:t>
            </a:r>
            <a:r>
              <a:rPr lang="en-US" sz="1400" b="0" dirty="0" err="1"/>
              <a:t>Krishnamoorthysujatha</a:t>
            </a:r>
            <a:r>
              <a:rPr lang="en-US" sz="1400" b="0" dirty="0"/>
              <a:t>, Rose </a:t>
            </a:r>
            <a:r>
              <a:rPr lang="en-US" sz="1400" b="0" dirty="0" err="1"/>
              <a:t>Linehan</a:t>
            </a:r>
            <a:r>
              <a:rPr lang="en-US" sz="1400" b="0" dirty="0"/>
              <a:t>, William H. </a:t>
            </a:r>
            <a:r>
              <a:rPr lang="en-US" sz="1400" b="0" dirty="0" err="1"/>
              <a:t>Pennock</a:t>
            </a:r>
            <a:endParaRPr lang="en-US" sz="1400" b="0" dirty="0"/>
          </a:p>
        </p:txBody>
      </p:sp>
      <p:sp>
        <p:nvSpPr>
          <p:cNvPr id="9" name="TextBox 8"/>
          <p:cNvSpPr txBox="1"/>
          <p:nvPr/>
        </p:nvSpPr>
        <p:spPr>
          <a:xfrm>
            <a:off x="7667175" y="2802289"/>
            <a:ext cx="1267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/>
              <a:t>0.65 mg/L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83765" y="653469"/>
            <a:ext cx="146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/>
              <a:t>1.55 mg/L</a:t>
            </a:r>
          </a:p>
        </p:txBody>
      </p:sp>
    </p:spTree>
    <p:extLst>
      <p:ext uri="{BB962C8B-B14F-4D97-AF65-F5344CB8AC3E}">
        <p14:creationId xmlns:p14="http://schemas.microsoft.com/office/powerpoint/2010/main" val="324377880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Filtration of mixed particle sizes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23026" y="1602195"/>
            <a:ext cx="168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/>
              <a:t>Filtration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0366" y="2080772"/>
            <a:ext cx="5368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/>
              <a:t>Definition of </a:t>
            </a:r>
            <a:r>
              <a:rPr lang="en-US" sz="1800" b="0" dirty="0" err="1"/>
              <a:t>pC</a:t>
            </a:r>
            <a:r>
              <a:rPr lang="en-US" sz="1800" b="0" dirty="0"/>
              <a:t>* where </a:t>
            </a:r>
            <a:r>
              <a:rPr lang="en-US" sz="1800" b="0" dirty="0" err="1"/>
              <a:t>i</a:t>
            </a:r>
            <a:r>
              <a:rPr lang="en-US" sz="1800" b="0" dirty="0"/>
              <a:t> represents the bins containing different size fractions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169A70-4AFA-41C0-A970-9D043F1DC02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159140" y="3131919"/>
            <a:ext cx="4514850" cy="3400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7427" y="5656403"/>
            <a:ext cx="3162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/>
              <a:t>Mixtures produce nonlinear relationship between </a:t>
            </a:r>
            <a:r>
              <a:rPr lang="en-US" sz="1800" b="0" dirty="0" err="1"/>
              <a:t>pC</a:t>
            </a:r>
            <a:r>
              <a:rPr lang="en-US" sz="1800" b="0" dirty="0"/>
              <a:t>* and filter bed depth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11178" y="2865962"/>
            <a:ext cx="390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/>
              <a:t>Effluent concentration of each size class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90" y="1660385"/>
            <a:ext cx="1796571" cy="2544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90" y="2243159"/>
            <a:ext cx="1895619" cy="304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88" y="2940477"/>
            <a:ext cx="2386286" cy="301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27" y="3638552"/>
            <a:ext cx="3507798" cy="165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5697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improve Rapid Sand Filter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attachment efficiency</a:t>
            </a:r>
          </a:p>
          <a:p>
            <a:r>
              <a:rPr lang="en-US" dirty="0"/>
              <a:t>Flocculate particles to make them larger</a:t>
            </a:r>
          </a:p>
          <a:p>
            <a:r>
              <a:rPr lang="en-US" dirty="0"/>
              <a:t>Add coagulant to the filter influent to make the filter media and previously captured particles stickier (50 </a:t>
            </a:r>
            <a:r>
              <a:rPr lang="en-US" dirty="0">
                <a:latin typeface="Symbol" pitchFamily="18" charset="2"/>
              </a:rPr>
              <a:t>m</a:t>
            </a:r>
            <a:r>
              <a:rPr lang="en-US" dirty="0"/>
              <a:t>g/L of Al has been shown to be effective at Cornell Water Treatment Plant)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15000" y="6134100"/>
            <a:ext cx="2825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/>
              <a:t>Po-</a:t>
            </a:r>
            <a:r>
              <a:rPr lang="en-US" b="0" dirty="0" err="1"/>
              <a:t>Hsun</a:t>
            </a:r>
            <a:r>
              <a:rPr lang="en-US" b="0" dirty="0"/>
              <a:t> Lin 2011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Flocculation may be a significant mechanism inside a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118529" cy="4525963"/>
          </a:xfrm>
        </p:spPr>
        <p:txBody>
          <a:bodyPr/>
          <a:lstStyle/>
          <a:p>
            <a:r>
              <a:rPr lang="en-US" dirty="0"/>
              <a:t>The equations are simplified major losses in a clean filter bed</a:t>
            </a:r>
          </a:p>
          <a:p>
            <a:r>
              <a:rPr lang="en-US" dirty="0"/>
              <a:t>Flocculation increases as head loss increases (another reason for this)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900753" y="3766757"/>
            <a:ext cx="4326344" cy="2299363"/>
          </a:xfrm>
          <a:custGeom>
            <a:avLst/>
            <a:gdLst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17300"/>
              <a:gd name="connsiteX1" fmla="*/ 2442950 w 3384645"/>
              <a:gd name="connsiteY1" fmla="*/ 900752 h 917300"/>
              <a:gd name="connsiteX2" fmla="*/ 3384645 w 3384645"/>
              <a:gd name="connsiteY2" fmla="*/ 0 h 917300"/>
              <a:gd name="connsiteX0" fmla="*/ 0 w 3374001"/>
              <a:gd name="connsiteY0" fmla="*/ 284785 h 903547"/>
              <a:gd name="connsiteX1" fmla="*/ 2432306 w 3374001"/>
              <a:gd name="connsiteY1" fmla="*/ 900752 h 903547"/>
              <a:gd name="connsiteX2" fmla="*/ 3374001 w 3374001"/>
              <a:gd name="connsiteY2" fmla="*/ 0 h 903547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27816 w 3401817"/>
              <a:gd name="connsiteY0" fmla="*/ 284785 h 997809"/>
              <a:gd name="connsiteX1" fmla="*/ 240686 w 3401817"/>
              <a:gd name="connsiteY1" fmla="*/ 903619 h 997809"/>
              <a:gd name="connsiteX2" fmla="*/ 2460122 w 3401817"/>
              <a:gd name="connsiteY2" fmla="*/ 900752 h 997809"/>
              <a:gd name="connsiteX3" fmla="*/ 3401817 w 3401817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74715"/>
              <a:gd name="connsiteX1" fmla="*/ 212870 w 3374001"/>
              <a:gd name="connsiteY1" fmla="*/ 903619 h 974715"/>
              <a:gd name="connsiteX2" fmla="*/ 2432306 w 3374001"/>
              <a:gd name="connsiteY2" fmla="*/ 900752 h 974715"/>
              <a:gd name="connsiteX3" fmla="*/ 3374001 w 3374001"/>
              <a:gd name="connsiteY3" fmla="*/ 0 h 974715"/>
              <a:gd name="connsiteX0" fmla="*/ 0 w 3374001"/>
              <a:gd name="connsiteY0" fmla="*/ 284785 h 917856"/>
              <a:gd name="connsiteX1" fmla="*/ 212870 w 3374001"/>
              <a:gd name="connsiteY1" fmla="*/ 903619 h 917856"/>
              <a:gd name="connsiteX2" fmla="*/ 2432306 w 3374001"/>
              <a:gd name="connsiteY2" fmla="*/ 900752 h 917856"/>
              <a:gd name="connsiteX3" fmla="*/ 3374001 w 3374001"/>
              <a:gd name="connsiteY3" fmla="*/ 0 h 917856"/>
              <a:gd name="connsiteX0" fmla="*/ 25071 w 3399072"/>
              <a:gd name="connsiteY0" fmla="*/ 284785 h 960272"/>
              <a:gd name="connsiteX1" fmla="*/ 237941 w 3399072"/>
              <a:gd name="connsiteY1" fmla="*/ 903619 h 960272"/>
              <a:gd name="connsiteX2" fmla="*/ 2414803 w 3399072"/>
              <a:gd name="connsiteY2" fmla="*/ 922658 h 960272"/>
              <a:gd name="connsiteX3" fmla="*/ 3399072 w 3399072"/>
              <a:gd name="connsiteY3" fmla="*/ 0 h 960272"/>
              <a:gd name="connsiteX0" fmla="*/ 30126 w 3404127"/>
              <a:gd name="connsiteY0" fmla="*/ 284785 h 932105"/>
              <a:gd name="connsiteX1" fmla="*/ 242996 w 3404127"/>
              <a:gd name="connsiteY1" fmla="*/ 903619 h 932105"/>
              <a:gd name="connsiteX2" fmla="*/ 2419858 w 3404127"/>
              <a:gd name="connsiteY2" fmla="*/ 922658 h 932105"/>
              <a:gd name="connsiteX3" fmla="*/ 3404127 w 3404127"/>
              <a:gd name="connsiteY3" fmla="*/ 0 h 932105"/>
              <a:gd name="connsiteX0" fmla="*/ 24565 w 3398566"/>
              <a:gd name="connsiteY0" fmla="*/ 284785 h 983694"/>
              <a:gd name="connsiteX1" fmla="*/ 248079 w 3398566"/>
              <a:gd name="connsiteY1" fmla="*/ 876237 h 983694"/>
              <a:gd name="connsiteX2" fmla="*/ 2414297 w 3398566"/>
              <a:gd name="connsiteY2" fmla="*/ 922658 h 983694"/>
              <a:gd name="connsiteX3" fmla="*/ 3398566 w 3398566"/>
              <a:gd name="connsiteY3" fmla="*/ 0 h 983694"/>
              <a:gd name="connsiteX0" fmla="*/ 24565 w 3398566"/>
              <a:gd name="connsiteY0" fmla="*/ 284785 h 922662"/>
              <a:gd name="connsiteX1" fmla="*/ 248079 w 3398566"/>
              <a:gd name="connsiteY1" fmla="*/ 876237 h 922662"/>
              <a:gd name="connsiteX2" fmla="*/ 2414297 w 3398566"/>
              <a:gd name="connsiteY2" fmla="*/ 922658 h 922662"/>
              <a:gd name="connsiteX3" fmla="*/ 3398566 w 3398566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001" h="922662">
                <a:moveTo>
                  <a:pt x="0" y="284785"/>
                </a:moveTo>
                <a:cubicBezTo>
                  <a:pt x="47895" y="615196"/>
                  <a:pt x="25067" y="870680"/>
                  <a:pt x="223514" y="876237"/>
                </a:cubicBezTo>
                <a:lnTo>
                  <a:pt x="2389732" y="922658"/>
                </a:lnTo>
                <a:cubicBezTo>
                  <a:pt x="2989318" y="924482"/>
                  <a:pt x="3185207" y="378725"/>
                  <a:pt x="3374001" y="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795" y="3589361"/>
            <a:ext cx="5188301" cy="3166374"/>
            <a:chOff x="38795" y="3589361"/>
            <a:chExt cx="5188301" cy="3166374"/>
          </a:xfrm>
        </p:grpSpPr>
        <p:cxnSp>
          <p:nvCxnSpPr>
            <p:cNvPr id="9" name="Straight Arrow Connector 8"/>
            <p:cNvCxnSpPr/>
            <p:nvPr/>
          </p:nvCxnSpPr>
          <p:spPr bwMode="auto">
            <a:xfrm flipV="1">
              <a:off x="887104" y="3589361"/>
              <a:ext cx="0" cy="260221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887104" y="6171121"/>
              <a:ext cx="4339992" cy="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38795" y="4289977"/>
              <a:ext cx="8483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+mn-lt"/>
                </a:rPr>
                <a:t>NTU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69659" y="6232515"/>
              <a:ext cx="9236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+mn-lt"/>
                </a:rPr>
                <a:t>Time</a:t>
              </a:r>
            </a:p>
          </p:txBody>
        </p:sp>
      </p:grpSp>
      <p:cxnSp>
        <p:nvCxnSpPr>
          <p:cNvPr id="13" name="Straight Arrow Connector 12"/>
          <p:cNvCxnSpPr/>
          <p:nvPr/>
        </p:nvCxnSpPr>
        <p:spPr bwMode="auto">
          <a:xfrm>
            <a:off x="1884459" y="4134678"/>
            <a:ext cx="79513" cy="183675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633" y="1904066"/>
            <a:ext cx="1625905" cy="36708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5DD518-666D-4C47-BC09-80C86AAA96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457" y="6126164"/>
            <a:ext cx="1089036" cy="24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3454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StaRS</a:t>
            </a:r>
            <a:r>
              <a:rPr lang="en-US" dirty="0"/>
              <a:t> Design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Settled water is divided evenly between filters that are in filtration mode</a:t>
            </a:r>
          </a:p>
          <a:p>
            <a:pPr lvl="1"/>
            <a:r>
              <a:rPr lang="en-US" dirty="0"/>
              <a:t>Weir into entrance box </a:t>
            </a:r>
          </a:p>
          <a:p>
            <a:pPr lvl="2"/>
            <a:r>
              <a:rPr lang="en-US" dirty="0"/>
              <a:t>need to eliminate air entrainment problem</a:t>
            </a:r>
          </a:p>
          <a:p>
            <a:r>
              <a:rPr lang="en-US" dirty="0"/>
              <a:t>Backwash filter gets design flow</a:t>
            </a:r>
          </a:p>
          <a:p>
            <a:r>
              <a:rPr lang="en-US" dirty="0"/>
              <a:t>Each filter has an overflow box</a:t>
            </a:r>
          </a:p>
          <a:p>
            <a:r>
              <a:rPr lang="en-US" dirty="0"/>
              <a:t>Filtered water flows over a weir into a box taking water to the distribution tank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6465492" y="-3749661"/>
            <a:ext cx="782664" cy="6307810"/>
            <a:chOff x="6456335" y="-4091554"/>
            <a:chExt cx="782664" cy="6307810"/>
          </a:xfrm>
        </p:grpSpPr>
        <p:sp>
          <p:nvSpPr>
            <p:cNvPr id="6" name="Rectangle 5"/>
            <p:cNvSpPr/>
            <p:nvPr/>
          </p:nvSpPr>
          <p:spPr bwMode="auto">
            <a:xfrm>
              <a:off x="6456335" y="-4091554"/>
              <a:ext cx="782664" cy="447901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456335" y="387456"/>
              <a:ext cx="782664" cy="1828800"/>
            </a:xfrm>
            <a:prstGeom prst="rect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5" name="Rectangle 4"/>
          <p:cNvSpPr>
            <a:spLocks noChangeAspect="1"/>
          </p:cNvSpPr>
          <p:nvPr/>
        </p:nvSpPr>
        <p:spPr bwMode="auto">
          <a:xfrm>
            <a:off x="6465492" y="1712562"/>
            <a:ext cx="782664" cy="447901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 bwMode="auto">
          <a:xfrm>
            <a:off x="6252723" y="-280439"/>
            <a:ext cx="1402134" cy="1971869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filtration zone slowly moves down through the filter</a:t>
            </a:r>
          </a:p>
        </p:txBody>
      </p:sp>
      <p:sp>
        <p:nvSpPr>
          <p:cNvPr id="12" name="Line 7"/>
          <p:cNvSpPr>
            <a:spLocks noChangeAspect="1"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>
            <a:noAutofit/>
          </a:bodyPr>
          <a:lstStyle/>
          <a:p>
            <a:endParaRPr lang="en-US"/>
          </a:p>
        </p:txBody>
      </p:sp>
      <p:cxnSp>
        <p:nvCxnSpPr>
          <p:cNvPr id="14" name="Straight Arrow Connector 13"/>
          <p:cNvCxnSpPr>
            <a:cxnSpLocks noChangeAspect="1"/>
          </p:cNvCxnSpPr>
          <p:nvPr/>
        </p:nvCxnSpPr>
        <p:spPr bwMode="auto">
          <a:xfrm flipV="1">
            <a:off x="887104" y="3589361"/>
            <a:ext cx="0" cy="260221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5" name="Straight Arrow Connector 14"/>
          <p:cNvCxnSpPr>
            <a:cxnSpLocks noChangeAspect="1"/>
          </p:cNvCxnSpPr>
          <p:nvPr/>
        </p:nvCxnSpPr>
        <p:spPr bwMode="auto">
          <a:xfrm>
            <a:off x="887104" y="6171121"/>
            <a:ext cx="4339992" cy="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7" name="Freeform 16"/>
          <p:cNvSpPr>
            <a:spLocks noChangeAspect="1"/>
          </p:cNvSpPr>
          <p:nvPr/>
        </p:nvSpPr>
        <p:spPr bwMode="auto">
          <a:xfrm>
            <a:off x="900753" y="3766757"/>
            <a:ext cx="4326344" cy="2299363"/>
          </a:xfrm>
          <a:custGeom>
            <a:avLst/>
            <a:gdLst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17300"/>
              <a:gd name="connsiteX1" fmla="*/ 2442950 w 3384645"/>
              <a:gd name="connsiteY1" fmla="*/ 900752 h 917300"/>
              <a:gd name="connsiteX2" fmla="*/ 3384645 w 3384645"/>
              <a:gd name="connsiteY2" fmla="*/ 0 h 917300"/>
              <a:gd name="connsiteX0" fmla="*/ 0 w 3374001"/>
              <a:gd name="connsiteY0" fmla="*/ 284785 h 903547"/>
              <a:gd name="connsiteX1" fmla="*/ 2432306 w 3374001"/>
              <a:gd name="connsiteY1" fmla="*/ 900752 h 903547"/>
              <a:gd name="connsiteX2" fmla="*/ 3374001 w 3374001"/>
              <a:gd name="connsiteY2" fmla="*/ 0 h 903547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27816 w 3401817"/>
              <a:gd name="connsiteY0" fmla="*/ 284785 h 997809"/>
              <a:gd name="connsiteX1" fmla="*/ 240686 w 3401817"/>
              <a:gd name="connsiteY1" fmla="*/ 903619 h 997809"/>
              <a:gd name="connsiteX2" fmla="*/ 2460122 w 3401817"/>
              <a:gd name="connsiteY2" fmla="*/ 900752 h 997809"/>
              <a:gd name="connsiteX3" fmla="*/ 3401817 w 3401817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74715"/>
              <a:gd name="connsiteX1" fmla="*/ 212870 w 3374001"/>
              <a:gd name="connsiteY1" fmla="*/ 903619 h 974715"/>
              <a:gd name="connsiteX2" fmla="*/ 2432306 w 3374001"/>
              <a:gd name="connsiteY2" fmla="*/ 900752 h 974715"/>
              <a:gd name="connsiteX3" fmla="*/ 3374001 w 3374001"/>
              <a:gd name="connsiteY3" fmla="*/ 0 h 974715"/>
              <a:gd name="connsiteX0" fmla="*/ 0 w 3374001"/>
              <a:gd name="connsiteY0" fmla="*/ 284785 h 917856"/>
              <a:gd name="connsiteX1" fmla="*/ 212870 w 3374001"/>
              <a:gd name="connsiteY1" fmla="*/ 903619 h 917856"/>
              <a:gd name="connsiteX2" fmla="*/ 2432306 w 3374001"/>
              <a:gd name="connsiteY2" fmla="*/ 900752 h 917856"/>
              <a:gd name="connsiteX3" fmla="*/ 3374001 w 3374001"/>
              <a:gd name="connsiteY3" fmla="*/ 0 h 917856"/>
              <a:gd name="connsiteX0" fmla="*/ 25071 w 3399072"/>
              <a:gd name="connsiteY0" fmla="*/ 284785 h 960272"/>
              <a:gd name="connsiteX1" fmla="*/ 237941 w 3399072"/>
              <a:gd name="connsiteY1" fmla="*/ 903619 h 960272"/>
              <a:gd name="connsiteX2" fmla="*/ 2414803 w 3399072"/>
              <a:gd name="connsiteY2" fmla="*/ 922658 h 960272"/>
              <a:gd name="connsiteX3" fmla="*/ 3399072 w 3399072"/>
              <a:gd name="connsiteY3" fmla="*/ 0 h 960272"/>
              <a:gd name="connsiteX0" fmla="*/ 30126 w 3404127"/>
              <a:gd name="connsiteY0" fmla="*/ 284785 h 932105"/>
              <a:gd name="connsiteX1" fmla="*/ 242996 w 3404127"/>
              <a:gd name="connsiteY1" fmla="*/ 903619 h 932105"/>
              <a:gd name="connsiteX2" fmla="*/ 2419858 w 3404127"/>
              <a:gd name="connsiteY2" fmla="*/ 922658 h 932105"/>
              <a:gd name="connsiteX3" fmla="*/ 3404127 w 3404127"/>
              <a:gd name="connsiteY3" fmla="*/ 0 h 932105"/>
              <a:gd name="connsiteX0" fmla="*/ 24565 w 3398566"/>
              <a:gd name="connsiteY0" fmla="*/ 284785 h 983694"/>
              <a:gd name="connsiteX1" fmla="*/ 248079 w 3398566"/>
              <a:gd name="connsiteY1" fmla="*/ 876237 h 983694"/>
              <a:gd name="connsiteX2" fmla="*/ 2414297 w 3398566"/>
              <a:gd name="connsiteY2" fmla="*/ 922658 h 983694"/>
              <a:gd name="connsiteX3" fmla="*/ 3398566 w 3398566"/>
              <a:gd name="connsiteY3" fmla="*/ 0 h 983694"/>
              <a:gd name="connsiteX0" fmla="*/ 24565 w 3398566"/>
              <a:gd name="connsiteY0" fmla="*/ 284785 h 922662"/>
              <a:gd name="connsiteX1" fmla="*/ 248079 w 3398566"/>
              <a:gd name="connsiteY1" fmla="*/ 876237 h 922662"/>
              <a:gd name="connsiteX2" fmla="*/ 2414297 w 3398566"/>
              <a:gd name="connsiteY2" fmla="*/ 922658 h 922662"/>
              <a:gd name="connsiteX3" fmla="*/ 3398566 w 3398566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001" h="922662">
                <a:moveTo>
                  <a:pt x="0" y="284785"/>
                </a:moveTo>
                <a:cubicBezTo>
                  <a:pt x="47895" y="615196"/>
                  <a:pt x="25067" y="870680"/>
                  <a:pt x="223514" y="876237"/>
                </a:cubicBezTo>
                <a:lnTo>
                  <a:pt x="2389732" y="922658"/>
                </a:lnTo>
                <a:cubicBezTo>
                  <a:pt x="2989318" y="924482"/>
                  <a:pt x="3185207" y="378725"/>
                  <a:pt x="3374001" y="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 bwMode="auto">
          <a:xfrm flipH="1">
            <a:off x="873698" y="4289977"/>
            <a:ext cx="45719" cy="1797807"/>
          </a:xfrm>
          <a:prstGeom prst="ellips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9" name="TextBox 18"/>
          <p:cNvSpPr txBox="1">
            <a:spLocks noChangeAspect="1"/>
          </p:cNvSpPr>
          <p:nvPr/>
        </p:nvSpPr>
        <p:spPr>
          <a:xfrm>
            <a:off x="1433015" y="3766757"/>
            <a:ext cx="2810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+mn-lt"/>
              </a:rPr>
              <a:t>Effluent Turbidity</a:t>
            </a:r>
          </a:p>
        </p:txBody>
      </p:sp>
      <p:sp>
        <p:nvSpPr>
          <p:cNvPr id="20" name="TextBox 19"/>
          <p:cNvSpPr txBox="1">
            <a:spLocks noChangeAspect="1"/>
          </p:cNvSpPr>
          <p:nvPr/>
        </p:nvSpPr>
        <p:spPr>
          <a:xfrm>
            <a:off x="38795" y="4289977"/>
            <a:ext cx="848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+mn-lt"/>
              </a:rPr>
              <a:t>NTU</a:t>
            </a:r>
          </a:p>
        </p:txBody>
      </p:sp>
      <p:sp>
        <p:nvSpPr>
          <p:cNvPr id="21" name="TextBox 20"/>
          <p:cNvSpPr txBox="1">
            <a:spLocks noChangeAspect="1"/>
          </p:cNvSpPr>
          <p:nvPr/>
        </p:nvSpPr>
        <p:spPr>
          <a:xfrm>
            <a:off x="2569659" y="6232515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latin typeface="+mn-lt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40406570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-0.00925 L -0.00087 0.72959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94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1721E-6 C 0.075 -0.00116 0.35625 -0.00509 0.45 -0.00625 " pathEditMode="relative" rAng="0" ptsTypes="aa">
                                      <p:cBhvr>
                                        <p:cTn id="8" dur="2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-32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976240" y="1712562"/>
            <a:ext cx="782664" cy="4479010"/>
            <a:chOff x="6465492" y="1712562"/>
            <a:chExt cx="782664" cy="4479010"/>
          </a:xfrm>
        </p:grpSpPr>
        <p:sp>
          <p:nvSpPr>
            <p:cNvPr id="6" name="Rectangle 5"/>
            <p:cNvSpPr/>
            <p:nvPr/>
          </p:nvSpPr>
          <p:spPr bwMode="auto">
            <a:xfrm>
              <a:off x="6465492" y="1712562"/>
              <a:ext cx="782664" cy="18288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465492" y="3504354"/>
              <a:ext cx="782664" cy="1828800"/>
            </a:xfrm>
            <a:prstGeom prst="rect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 w="12700" cap="flat" cmpd="sng" algn="ctr">
              <a:noFill/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465492" y="1712562"/>
              <a:ext cx="782664" cy="4479010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entury Gothic" pitchFamily="34" charset="0"/>
                <a:cs typeface="Arial" charset="0"/>
              </a:endParaRPr>
            </a:p>
          </p:txBody>
        </p:sp>
      </p:grpSp>
      <p:sp>
        <p:nvSpPr>
          <p:cNvPr id="17" name="Freeform 16"/>
          <p:cNvSpPr>
            <a:spLocks noChangeAspect="1"/>
          </p:cNvSpPr>
          <p:nvPr/>
        </p:nvSpPr>
        <p:spPr bwMode="auto">
          <a:xfrm>
            <a:off x="900753" y="3766757"/>
            <a:ext cx="4326344" cy="2299363"/>
          </a:xfrm>
          <a:custGeom>
            <a:avLst/>
            <a:gdLst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75061"/>
              <a:gd name="connsiteX1" fmla="*/ 2442950 w 3384645"/>
              <a:gd name="connsiteY1" fmla="*/ 900752 h 975061"/>
              <a:gd name="connsiteX2" fmla="*/ 3384645 w 3384645"/>
              <a:gd name="connsiteY2" fmla="*/ 0 h 975061"/>
              <a:gd name="connsiteX0" fmla="*/ 0 w 3384645"/>
              <a:gd name="connsiteY0" fmla="*/ 859809 h 917300"/>
              <a:gd name="connsiteX1" fmla="*/ 2442950 w 3384645"/>
              <a:gd name="connsiteY1" fmla="*/ 900752 h 917300"/>
              <a:gd name="connsiteX2" fmla="*/ 3384645 w 3384645"/>
              <a:gd name="connsiteY2" fmla="*/ 0 h 917300"/>
              <a:gd name="connsiteX0" fmla="*/ 0 w 3374001"/>
              <a:gd name="connsiteY0" fmla="*/ 284785 h 903547"/>
              <a:gd name="connsiteX1" fmla="*/ 2432306 w 3374001"/>
              <a:gd name="connsiteY1" fmla="*/ 900752 h 903547"/>
              <a:gd name="connsiteX2" fmla="*/ 3374001 w 3374001"/>
              <a:gd name="connsiteY2" fmla="*/ 0 h 903547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27816 w 3401817"/>
              <a:gd name="connsiteY0" fmla="*/ 284785 h 997809"/>
              <a:gd name="connsiteX1" fmla="*/ 240686 w 3401817"/>
              <a:gd name="connsiteY1" fmla="*/ 903619 h 997809"/>
              <a:gd name="connsiteX2" fmla="*/ 2460122 w 3401817"/>
              <a:gd name="connsiteY2" fmla="*/ 900752 h 997809"/>
              <a:gd name="connsiteX3" fmla="*/ 3401817 w 3401817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97809"/>
              <a:gd name="connsiteX1" fmla="*/ 212870 w 3374001"/>
              <a:gd name="connsiteY1" fmla="*/ 903619 h 997809"/>
              <a:gd name="connsiteX2" fmla="*/ 2432306 w 3374001"/>
              <a:gd name="connsiteY2" fmla="*/ 900752 h 997809"/>
              <a:gd name="connsiteX3" fmla="*/ 3374001 w 3374001"/>
              <a:gd name="connsiteY3" fmla="*/ 0 h 997809"/>
              <a:gd name="connsiteX0" fmla="*/ 0 w 3374001"/>
              <a:gd name="connsiteY0" fmla="*/ 284785 h 974715"/>
              <a:gd name="connsiteX1" fmla="*/ 212870 w 3374001"/>
              <a:gd name="connsiteY1" fmla="*/ 903619 h 974715"/>
              <a:gd name="connsiteX2" fmla="*/ 2432306 w 3374001"/>
              <a:gd name="connsiteY2" fmla="*/ 900752 h 974715"/>
              <a:gd name="connsiteX3" fmla="*/ 3374001 w 3374001"/>
              <a:gd name="connsiteY3" fmla="*/ 0 h 974715"/>
              <a:gd name="connsiteX0" fmla="*/ 0 w 3374001"/>
              <a:gd name="connsiteY0" fmla="*/ 284785 h 917856"/>
              <a:gd name="connsiteX1" fmla="*/ 212870 w 3374001"/>
              <a:gd name="connsiteY1" fmla="*/ 903619 h 917856"/>
              <a:gd name="connsiteX2" fmla="*/ 2432306 w 3374001"/>
              <a:gd name="connsiteY2" fmla="*/ 900752 h 917856"/>
              <a:gd name="connsiteX3" fmla="*/ 3374001 w 3374001"/>
              <a:gd name="connsiteY3" fmla="*/ 0 h 917856"/>
              <a:gd name="connsiteX0" fmla="*/ 25071 w 3399072"/>
              <a:gd name="connsiteY0" fmla="*/ 284785 h 960272"/>
              <a:gd name="connsiteX1" fmla="*/ 237941 w 3399072"/>
              <a:gd name="connsiteY1" fmla="*/ 903619 h 960272"/>
              <a:gd name="connsiteX2" fmla="*/ 2414803 w 3399072"/>
              <a:gd name="connsiteY2" fmla="*/ 922658 h 960272"/>
              <a:gd name="connsiteX3" fmla="*/ 3399072 w 3399072"/>
              <a:gd name="connsiteY3" fmla="*/ 0 h 960272"/>
              <a:gd name="connsiteX0" fmla="*/ 30126 w 3404127"/>
              <a:gd name="connsiteY0" fmla="*/ 284785 h 932105"/>
              <a:gd name="connsiteX1" fmla="*/ 242996 w 3404127"/>
              <a:gd name="connsiteY1" fmla="*/ 903619 h 932105"/>
              <a:gd name="connsiteX2" fmla="*/ 2419858 w 3404127"/>
              <a:gd name="connsiteY2" fmla="*/ 922658 h 932105"/>
              <a:gd name="connsiteX3" fmla="*/ 3404127 w 3404127"/>
              <a:gd name="connsiteY3" fmla="*/ 0 h 932105"/>
              <a:gd name="connsiteX0" fmla="*/ 24565 w 3398566"/>
              <a:gd name="connsiteY0" fmla="*/ 284785 h 983694"/>
              <a:gd name="connsiteX1" fmla="*/ 248079 w 3398566"/>
              <a:gd name="connsiteY1" fmla="*/ 876237 h 983694"/>
              <a:gd name="connsiteX2" fmla="*/ 2414297 w 3398566"/>
              <a:gd name="connsiteY2" fmla="*/ 922658 h 983694"/>
              <a:gd name="connsiteX3" fmla="*/ 3398566 w 3398566"/>
              <a:gd name="connsiteY3" fmla="*/ 0 h 983694"/>
              <a:gd name="connsiteX0" fmla="*/ 24565 w 3398566"/>
              <a:gd name="connsiteY0" fmla="*/ 284785 h 922662"/>
              <a:gd name="connsiteX1" fmla="*/ 248079 w 3398566"/>
              <a:gd name="connsiteY1" fmla="*/ 876237 h 922662"/>
              <a:gd name="connsiteX2" fmla="*/ 2414297 w 3398566"/>
              <a:gd name="connsiteY2" fmla="*/ 922658 h 922662"/>
              <a:gd name="connsiteX3" fmla="*/ 3398566 w 3398566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  <a:gd name="connsiteX0" fmla="*/ 0 w 3374001"/>
              <a:gd name="connsiteY0" fmla="*/ 284785 h 922662"/>
              <a:gd name="connsiteX1" fmla="*/ 223514 w 3374001"/>
              <a:gd name="connsiteY1" fmla="*/ 876237 h 922662"/>
              <a:gd name="connsiteX2" fmla="*/ 2389732 w 3374001"/>
              <a:gd name="connsiteY2" fmla="*/ 922658 h 922662"/>
              <a:gd name="connsiteX3" fmla="*/ 3374001 w 3374001"/>
              <a:gd name="connsiteY3" fmla="*/ 0 h 922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4001" h="922662">
                <a:moveTo>
                  <a:pt x="0" y="284785"/>
                </a:moveTo>
                <a:cubicBezTo>
                  <a:pt x="47895" y="615196"/>
                  <a:pt x="25067" y="870680"/>
                  <a:pt x="223514" y="876237"/>
                </a:cubicBezTo>
                <a:lnTo>
                  <a:pt x="2389732" y="922658"/>
                </a:lnTo>
                <a:cubicBezTo>
                  <a:pt x="2989318" y="924482"/>
                  <a:pt x="3185207" y="378725"/>
                  <a:pt x="3374001" y="0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38795" y="3589361"/>
            <a:ext cx="5188301" cy="3166374"/>
            <a:chOff x="38795" y="3589361"/>
            <a:chExt cx="5188301" cy="3166374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 flipV="1">
              <a:off x="887104" y="3589361"/>
              <a:ext cx="0" cy="260221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15" name="Straight Arrow Connector 14"/>
            <p:cNvCxnSpPr/>
            <p:nvPr/>
          </p:nvCxnSpPr>
          <p:spPr bwMode="auto">
            <a:xfrm>
              <a:off x="887104" y="6171121"/>
              <a:ext cx="4339992" cy="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38795" y="4289977"/>
              <a:ext cx="8483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+mn-lt"/>
                </a:rPr>
                <a:t>NTU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69659" y="6232515"/>
              <a:ext cx="9236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>
                  <a:latin typeface="+mn-lt"/>
                </a:rPr>
                <a:t>Time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Filtration zone</a:t>
            </a:r>
          </a:p>
        </p:txBody>
      </p:sp>
      <p:sp>
        <p:nvSpPr>
          <p:cNvPr id="12" name="Line 7"/>
          <p:cNvSpPr>
            <a:spLocks noChangeAspect="1" noChangeShapeType="1"/>
          </p:cNvSpPr>
          <p:nvPr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Right Brace 7"/>
          <p:cNvSpPr>
            <a:spLocks noChangeAspect="1"/>
          </p:cNvSpPr>
          <p:nvPr/>
        </p:nvSpPr>
        <p:spPr bwMode="auto">
          <a:xfrm rot="10800000">
            <a:off x="7590602" y="3413578"/>
            <a:ext cx="373711" cy="1828800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9" name="TextBox 8"/>
          <p:cNvSpPr txBox="1">
            <a:spLocks noChangeAspect="1"/>
          </p:cNvSpPr>
          <p:nvPr/>
        </p:nvSpPr>
        <p:spPr>
          <a:xfrm>
            <a:off x="6186115" y="3766757"/>
            <a:ext cx="1404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Active Filtration zone</a:t>
            </a:r>
          </a:p>
        </p:txBody>
      </p:sp>
      <p:cxnSp>
        <p:nvCxnSpPr>
          <p:cNvPr id="13" name="Straight Connector 12"/>
          <p:cNvCxnSpPr>
            <a:cxnSpLocks noChangeAspect="1"/>
            <a:stCxn id="17" idx="2"/>
          </p:cNvCxnSpPr>
          <p:nvPr/>
        </p:nvCxnSpPr>
        <p:spPr bwMode="auto">
          <a:xfrm flipV="1">
            <a:off x="3965009" y="2250219"/>
            <a:ext cx="10643" cy="38158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1266011" y="2130709"/>
            <a:ext cx="26072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Filtration improves while loaded zone expands and clean zone shrinks</a:t>
            </a:r>
          </a:p>
          <a:p>
            <a:r>
              <a:rPr lang="en-US" sz="2400" b="0" dirty="0">
                <a:latin typeface="+mn-lt"/>
              </a:rPr>
              <a:t>Therefore particle removal is better in loaded zone than in clean zone!</a:t>
            </a:r>
          </a:p>
        </p:txBody>
      </p:sp>
      <p:sp>
        <p:nvSpPr>
          <p:cNvPr id="24" name="TextBox 23"/>
          <p:cNvSpPr txBox="1">
            <a:spLocks noChangeAspect="1"/>
          </p:cNvSpPr>
          <p:nvPr/>
        </p:nvSpPr>
        <p:spPr>
          <a:xfrm>
            <a:off x="3975652" y="1599105"/>
            <a:ext cx="22049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Active zone breakthrough</a:t>
            </a:r>
          </a:p>
          <a:p>
            <a:r>
              <a:rPr lang="en-US" sz="2400" b="0" dirty="0">
                <a:latin typeface="+mn-lt"/>
              </a:rPr>
              <a:t>(large flocs likely get to the bottom of the filter first)</a:t>
            </a:r>
          </a:p>
        </p:txBody>
      </p:sp>
      <p:sp>
        <p:nvSpPr>
          <p:cNvPr id="25" name="TextBox 24"/>
          <p:cNvSpPr txBox="1">
            <a:spLocks noChangeAspect="1"/>
          </p:cNvSpPr>
          <p:nvPr/>
        </p:nvSpPr>
        <p:spPr>
          <a:xfrm>
            <a:off x="456630" y="1518210"/>
            <a:ext cx="2607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Backwash debris</a:t>
            </a:r>
          </a:p>
        </p:txBody>
      </p:sp>
      <p:cxnSp>
        <p:nvCxnSpPr>
          <p:cNvPr id="26" name="Straight Connector 25"/>
          <p:cNvCxnSpPr>
            <a:cxnSpLocks noChangeAspect="1"/>
          </p:cNvCxnSpPr>
          <p:nvPr/>
        </p:nvCxnSpPr>
        <p:spPr bwMode="auto">
          <a:xfrm flipV="1">
            <a:off x="1254001" y="2100470"/>
            <a:ext cx="10643" cy="38158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lg" len="med"/>
            <a:tailEnd type="none" w="lg" len="med"/>
          </a:ln>
          <a:effectLst/>
        </p:spPr>
      </p:cxnSp>
      <p:cxnSp>
        <p:nvCxnSpPr>
          <p:cNvPr id="28" name="Straight Arrow Connector 27"/>
          <p:cNvCxnSpPr>
            <a:cxnSpLocks noChangeAspect="1"/>
          </p:cNvCxnSpPr>
          <p:nvPr/>
        </p:nvCxnSpPr>
        <p:spPr bwMode="auto">
          <a:xfrm flipH="1">
            <a:off x="985962" y="1876508"/>
            <a:ext cx="182880" cy="32123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33" name="Right Brace 32"/>
          <p:cNvSpPr>
            <a:spLocks noChangeAspect="1"/>
          </p:cNvSpPr>
          <p:nvPr/>
        </p:nvSpPr>
        <p:spPr bwMode="auto">
          <a:xfrm rot="10800000">
            <a:off x="7585055" y="1712562"/>
            <a:ext cx="373711" cy="1701016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34" name="TextBox 33"/>
          <p:cNvSpPr txBox="1">
            <a:spLocks noChangeAspect="1"/>
          </p:cNvSpPr>
          <p:nvPr/>
        </p:nvSpPr>
        <p:spPr>
          <a:xfrm>
            <a:off x="6186115" y="1979875"/>
            <a:ext cx="140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Loaded zone</a:t>
            </a:r>
          </a:p>
        </p:txBody>
      </p:sp>
      <p:sp>
        <p:nvSpPr>
          <p:cNvPr id="35" name="TextBox 34"/>
          <p:cNvSpPr txBox="1">
            <a:spLocks noChangeAspect="1"/>
          </p:cNvSpPr>
          <p:nvPr/>
        </p:nvSpPr>
        <p:spPr>
          <a:xfrm>
            <a:off x="6415662" y="5388193"/>
            <a:ext cx="1404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latin typeface="+mn-lt"/>
              </a:rPr>
              <a:t>Clean zone</a:t>
            </a:r>
          </a:p>
        </p:txBody>
      </p:sp>
      <p:sp>
        <p:nvSpPr>
          <p:cNvPr id="36" name="Right Brace 35"/>
          <p:cNvSpPr>
            <a:spLocks noChangeAspect="1"/>
          </p:cNvSpPr>
          <p:nvPr/>
        </p:nvSpPr>
        <p:spPr bwMode="auto">
          <a:xfrm rot="10800000">
            <a:off x="7585054" y="5242379"/>
            <a:ext cx="373711" cy="949193"/>
          </a:xfrm>
          <a:prstGeom prst="rightBrac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2873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loss in Filters is close to linear before breakthrough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534160"/>
            <a:ext cx="8458200" cy="540512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 bwMode="auto">
          <a:xfrm>
            <a:off x="4545941" y="3968430"/>
            <a:ext cx="239734" cy="178860"/>
          </a:xfrm>
          <a:prstGeom prst="ellipse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244493" y="5300832"/>
            <a:ext cx="239734" cy="17886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pitchFamily="34" charset="0"/>
              <a:cs typeface="Arial" charset="0"/>
            </a:endParaRP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 bwMode="auto">
          <a:xfrm flipV="1">
            <a:off x="1333503" y="4057860"/>
            <a:ext cx="3356279" cy="22887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8" name="Straight Arrow Connector 7"/>
          <p:cNvCxnSpPr>
            <a:cxnSpLocks/>
          </p:cNvCxnSpPr>
          <p:nvPr/>
        </p:nvCxnSpPr>
        <p:spPr bwMode="auto">
          <a:xfrm flipV="1">
            <a:off x="1333502" y="5390262"/>
            <a:ext cx="1030858" cy="95638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93E39D-3992-4B07-9A42-5236BD8AD59D}"/>
              </a:ext>
            </a:extLst>
          </p:cNvPr>
          <p:cNvGrpSpPr/>
          <p:nvPr/>
        </p:nvGrpSpPr>
        <p:grpSpPr>
          <a:xfrm>
            <a:off x="2484227" y="4147290"/>
            <a:ext cx="5741633" cy="1264276"/>
            <a:chOff x="2484227" y="4147290"/>
            <a:chExt cx="5741633" cy="1264276"/>
          </a:xfrm>
        </p:grpSpPr>
        <p:sp>
          <p:nvSpPr>
            <p:cNvPr id="15" name="TextBox 14"/>
            <p:cNvSpPr txBox="1"/>
            <p:nvPr/>
          </p:nvSpPr>
          <p:spPr>
            <a:xfrm>
              <a:off x="4895553" y="4727645"/>
              <a:ext cx="3330307" cy="4746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>
                  <a:latin typeface="+mn-lt"/>
                </a:rPr>
                <a:t>Breakthrough</a:t>
              </a:r>
            </a:p>
          </p:txBody>
        </p:sp>
        <p:cxnSp>
          <p:nvCxnSpPr>
            <p:cNvPr id="17" name="Straight Arrow Connector 16"/>
            <p:cNvCxnSpPr>
              <a:cxnSpLocks/>
            </p:cNvCxnSpPr>
            <p:nvPr/>
          </p:nvCxnSpPr>
          <p:spPr bwMode="auto">
            <a:xfrm flipH="1" flipV="1">
              <a:off x="4785675" y="4147290"/>
              <a:ext cx="731190" cy="580355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  <p:cxnSp>
          <p:nvCxnSpPr>
            <p:cNvPr id="18" name="Straight Arrow Connector 17"/>
            <p:cNvCxnSpPr>
              <a:stCxn id="15" idx="1"/>
            </p:cNvCxnSpPr>
            <p:nvPr/>
          </p:nvCxnSpPr>
          <p:spPr bwMode="auto">
            <a:xfrm flipH="1">
              <a:off x="2484227" y="4964950"/>
              <a:ext cx="2411326" cy="44661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lg" len="med"/>
              <a:tailEnd type="arrow"/>
            </a:ln>
            <a:effectLst/>
          </p:spPr>
        </p:cxnSp>
      </p:grpSp>
      <p:sp>
        <p:nvSpPr>
          <p:cNvPr id="12" name="TextBox 11"/>
          <p:cNvSpPr txBox="1"/>
          <p:nvPr/>
        </p:nvSpPr>
        <p:spPr>
          <a:xfrm>
            <a:off x="4997083" y="3839063"/>
            <a:ext cx="1252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/>
              <a:t>0.65 mg/L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59723" y="4455619"/>
            <a:ext cx="1369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/>
              <a:t>1.55 mg/L</a:t>
            </a:r>
          </a:p>
        </p:txBody>
      </p:sp>
    </p:spTree>
    <p:extLst>
      <p:ext uri="{BB962C8B-B14F-4D97-AF65-F5344CB8AC3E}">
        <p14:creationId xmlns:p14="http://schemas.microsoft.com/office/powerpoint/2010/main" val="33346648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loss and filter fraction loaded increase linearly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 loss continues to increase after the active zone reaches the filter effluent</a:t>
            </a:r>
          </a:p>
          <a:p>
            <a:r>
              <a:rPr lang="en-US" dirty="0"/>
              <a:t>Head loss increases MORE SLOWLY after the active zone reaches the filter effluent</a:t>
            </a:r>
          </a:p>
        </p:txBody>
      </p:sp>
    </p:spTree>
    <p:extLst>
      <p:ext uri="{BB962C8B-B14F-4D97-AF65-F5344CB8AC3E}">
        <p14:creationId xmlns:p14="http://schemas.microsoft.com/office/powerpoint/2010/main" val="33226907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loss in filters is close to linear before breakthrough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5688364" cy="4525963"/>
          </a:xfrm>
        </p:spPr>
        <p:txBody>
          <a:bodyPr/>
          <a:lstStyle/>
          <a:p>
            <a:r>
              <a:rPr lang="en-US" sz="2800" dirty="0"/>
              <a:t>Why does increased coagulant dose result in earlier failure?</a:t>
            </a:r>
          </a:p>
          <a:p>
            <a:pPr lvl="1"/>
            <a:r>
              <a:rPr lang="en-US" sz="2400" dirty="0"/>
              <a:t>bigger flocs occupy more volume AND they aren’t able to attach to partially filled constrictions</a:t>
            </a:r>
          </a:p>
          <a:p>
            <a:r>
              <a:rPr lang="en-US" sz="2800" dirty="0"/>
              <a:t>Why is head loss accumulation faster with more coagulant?</a:t>
            </a:r>
          </a:p>
          <a:p>
            <a:pPr lvl="1"/>
            <a:r>
              <a:rPr lang="en-US" sz="2400" dirty="0"/>
              <a:t>bigger flocs must occupy more plan view area of a constriction</a:t>
            </a:r>
          </a:p>
        </p:txBody>
      </p:sp>
      <p:pic>
        <p:nvPicPr>
          <p:cNvPr id="126566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564" y="1872131"/>
            <a:ext cx="2807494" cy="262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564" y="4430242"/>
            <a:ext cx="2918128" cy="20509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0757" y="2938563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0.65 mg/L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9119" y="2889577"/>
            <a:ext cx="660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/>
              <a:t>1.55 mg/L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6866164" y="3412671"/>
            <a:ext cx="8165" cy="26125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278356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2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791.1511"/>
  <p:tag name="LATEXADDIN" val="\documentclass{article}&#10;\usepackage{amsmath}&#10;\pagestyle{empty}&#10;\begin{document}&#10;&#10;$$d = d_0 i^\frac{1}{D_{Fractal}}$$&#10;&#10;&#10;\end{document}"/>
  <p:tag name="IGUANATEXSIZE" val="44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477.6903"/>
  <p:tag name="LATEXADDIN" val="\documentclass{article}&#10;\usepackage{amsmath}&#10;\pagestyle{empty}&#10;\begin{document}&#10;&#10;$${\rm f}_i = \rho \frac{V^2}{l} $$&#10;&#10;\end{document}"/>
  <p:tag name="IGUANATEXSIZE" val="24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528.684"/>
  <p:tag name="LATEXADDIN" val="\documentclass{article}&#10;\usepackage{amsmath}&#10;\pagestyle{empty}&#10;\begin{document}&#10;&#10;$${\rm Re} = \frac{\rho V l}{\mu}$$&#10;&#10;&#10;\end{document}"/>
  <p:tag name="IGUANATEXSIZE" val="24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5.943"/>
  <p:tag name="LATEXADDIN" val="\documentclass{article}&#10;\usepackage{amsmath}&#10;\pagestyle{empty}&#10;\begin{document}&#10;&#10;$${\rm f}_u = \mu \frac{V}{l^2}$$&#10;&#10;&#10;\end{document}"/>
  <p:tag name="IGUANATEXSIZE" val="24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.7143"/>
  <p:tag name="ORIGINALWIDTH" val="504.6869"/>
  <p:tag name="LATEXADDIN" val="\documentclass{article}&#10;\usepackage{amsmath}&#10;\pagestyle{empty}&#10;\begin{document}&#10;&#10;$${\rm Fr} = \frac{V}{\sqrt{g l}}$$&#10;&#10;&#10;\end{document}"/>
  <p:tag name="IGUANATEXSIZE" val="24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381.7023"/>
  <p:tag name="LATEXADDIN" val="\documentclass{article}&#10;\usepackage{amsmath}&#10;\pagestyle{empty}&#10;\begin{document}&#10;&#10;$${\rm f}_g = \rho g$$&#10;&#10;&#10;\end{document}"/>
  <p:tag name="IGUANATEXSIZE" val="24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569.1788"/>
  <p:tag name="LATEXADDIN" val="\documentclass{article}&#10;\usepackage{amsmath}&#10;\pagestyle{empty}&#10;\begin{document}&#10;&#10;$$W = \frac{V^2 l \rho}{\sigma}$$&#10;&#10;&#10;\end{document}"/>
  <p:tag name="IGUANATEXSIZE" val="24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378.7027"/>
  <p:tag name="LATEXADDIN" val="\documentclass{article}&#10;\usepackage{amsmath}&#10;\pagestyle{empty}&#10;\begin{document}&#10;&#10;$${\rm f}_\sigma = \frac{\sigma}{l^2}$$&#10;&#10;&#10;\end{document}"/>
  <p:tag name="IGUANATEXSIZE" val="24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10.9487"/>
  <p:tag name="LATEXADDIN" val="\documentclass{article}&#10;\usepackage{amsmath}&#10;\pagestyle{empty}&#10;\begin{document}&#10;&#10;$$M = \frac{V}{c}$$&#10;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522.6846"/>
  <p:tag name="LATEXADDIN" val="\documentclass{article}&#10;\usepackage{amsmath}&#10;\pagestyle{empty}&#10;\begin{document}&#10;&#10;$${\rm f}_{E_v} = \frac{\rho c^2}{l}$$&#10;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686.1642"/>
  <p:tag name="LATEXADDIN" val="\documentclass{article}&#10;\usepackage{amsmath}&#10;\pagestyle{empty}&#10;\begin{document}&#10;&#10;$$\left( \Delta p + \rho g \Delta z \right)$$&#10;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837.6453"/>
  <p:tag name="LATEXADDIN" val="\documentclass{article}&#10;\usepackage{amsmath}&#10;\pagestyle{empty}&#10;\begin{document}&#10;&#10;$$\rlap{-}V = \rlap{-}V_0 i^\frac{3}{D_{Fractal}}$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9.4638"/>
  <p:tag name="ORIGINALWIDTH" val="764.9044"/>
  <p:tag name="LATEXADDIN" val="\documentclass{article}&#10;\usepackage{amsmath}&#10;\pagestyle{empty}&#10;\begin{document}&#10;&#10;$${\rm C}_p = \frac{- 2 \left( \Delta p \right)}{\rho V^2}$$&#10;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1.2149"/>
  <p:tag name="ORIGINALWIDTH" val="654.6682"/>
  <p:tag name="LATEXADDIN" val="\documentclass{article}&#10;\usepackage{amsmath}&#10;\pagestyle{empty}&#10;\begin{document}&#10;&#10;$${\rm C}_d = \frac{2 {\rm Drag}}{\rho V^2 A}$$&#10;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2.2713"/>
  <p:tag name="ORIGINALWIDTH" val="436.5609"/>
  <p:tag name="LATEXADDIN" val="\documentclass{article}&#10;\usepackage{amsmath}&#10;\pagestyle{empty}&#10;\begin{document}&#10;&#10;${{\rm{f}}_u} = \mu \frac{V}{{{l^2}}} $&#10;&#10;&#10;\end{document}"/>
  <p:tag name="IGUANATEXSIZE" val="24"/>
  <p:tag name="IGUANATEXCURSOR" val="118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672"/>
  <p:tag name="ORIGINALWIDTH" val="381.8033"/>
  <p:tag name="LATEXADDIN" val="\documentclass{article}&#10;\usepackage{amsmath}&#10;\pagestyle{empty}&#10;\begin{document}&#10;&#10;${{\rm{f}}_g} = \rho g$&#10;&#10;&#10;\end{document}"/>
  <p:tag name="IGUANATEXSIZE" val="24"/>
  <p:tag name="IGUANATEXCURSOR" val="103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9625"/>
  <p:tag name="ORIGINALWIDTH" val="1082.115"/>
  <p:tag name="LATEXADDIN" val="\documentclass{article}&#10;\usepackage{amsmath}&#10;\pagestyle{empty}&#10;\begin{document}&#10;&#10;$$v_{\rm g} = \frac{\left( \rho_p - \rho_w \right) g D_P^2}{18 \mu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.7131"/>
  <p:tag name="ORIGINALWIDTH" val="455.943"/>
  <p:tag name="LATEXADDIN" val="\documentclass{article}&#10;\usepackage{amsmath}&#10;\pagestyle{empty}&#10;\begin{document}&#10;&#10;$$\Pi_{\rm g} = \frac{f_g}{f_\mu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4.4695"/>
  <p:tag name="ORIGINALWIDTH" val="456.6929"/>
  <p:tag name="LATEXADDIN" val="\documentclass{article}&#10;\usepackage{amsmath}&#10;\pagestyle{empty}&#10;\begin{document}&#10;&#10;$$\Pi_{\rm g} = \frac{v_g}{V_0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6.4567"/>
  <p:tag name="ORIGINALWIDTH" val="596.1754"/>
  <p:tag name="LATEXADDIN" val="\documentclass{article}&#10;\usepackage{amsmath}&#10;\pagestyle{empty}&#10;\begin{document}&#10;&#10;$$\Pi_{\rm g} = \frac{\Delta \rho g}{\mu \frac{V_{Fi}}{D_P^2}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9625"/>
  <p:tag name="ORIGINALWIDTH" val="1114.361"/>
  <p:tag name="LATEXADDIN" val="\documentclass{article}&#10;\usepackage{amsmath}&#10;\pagestyle{empty}&#10;\begin{document}&#10;&#10;$$\Pi_{\rm g} = \frac{\left( \rho_p - \rho_w \right) g D_P^2}{18 \mu V_{Fi}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9625"/>
  <p:tag name="ORIGINALWIDTH" val="1114.361"/>
  <p:tag name="LATEXADDIN" val="\documentclass{article}&#10;\usepackage{amsmath}&#10;\pagestyle{empty}&#10;\begin{document}&#10;&#10;$$\Pi_{\rm g} = \frac{\left( \rho_p - \rho_w \right) g D_P^2}{\mu V_{Fi}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97.3754"/>
  <p:tag name="LATEXADDIN" val="\documentclass{article}&#10;\usepackage{amsmath}&#10;\pagestyle{empty}&#10;\begin{document}&#10;&#10;$$\frac{\rlap{-}V}{i \rlap{-}V_0} = \frac{\rlap{-}V_0}{i \rlap{-}V_0} i^\frac{3}{D_{Fractal}}$$&#10;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1312.336"/>
  <p:tag name="LATEXADDIN" val="\documentclass{article}&#10;\usepackage{amsmath}&#10;\pagestyle{empty}&#10;\begin{document}&#10;&#10;$$v_{Diffusion} \propto \frac{D_{Molecular}}{d_c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9613"/>
  <p:tag name="ORIGINALWIDTH" val="1397.825"/>
  <p:tag name="LATEXADDIN" val="\documentclass{article}&#10;\usepackage{amsmath}&#10;\pagestyle{empty}&#10;\begin{document}&#10;&#10;$$D_{Molecular} = \frac{k_B T}{3 \pi \mu d_p} \left[ \frac{L^2}{T} \right]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455.943"/>
  <p:tag name="LATEXADDIN" val="\documentclass{article}&#10;\usepackage{amsmath}&#10;\pagestyle{empty}&#10;\begin{document}&#10;&#10;$${\rm f}_u = \mu \frac{V}{l^2}$$&#10;&#10;&#10;\end{document}"/>
  <p:tag name="IGUANATEXSIZE" val="24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2.7147"/>
  <p:tag name="ORIGINALWIDTH" val="1052.119"/>
  <p:tag name="LATEXADDIN" val="\documentclass{article}&#10;\usepackage{amsmath}&#10;\pagestyle{empty}&#10;\begin{document}&#10;&#10;$$\Pi_{\rm Br} = \frac{k_B T}{3 \pi \mu d_P V_{Fi} d_c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625.797"/>
  <p:tag name="LATEXADDIN" val="\documentclass{article}&#10;\usepackage{amsmath}&#10;\pagestyle{empty}&#10;\begin{document}&#10;&#10;$$\Pi_z (z,d_c) = \frac{3 (1 - \phi_{Por})}{2 \ln(10)} \left( \frac{z}{d_c} \right)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474.6906"/>
  <p:tag name="LATEXADDIN" val="\documentclass{article}&#10;\usepackage{amsmath}&#10;\usepackage{xcolor}&#10;\pagestyle{empty}&#10;\begin{document}&#10;&#10;\definecolor{Monred}{RGB}{172,0,0}&#10;&#10;$$\textcolor{Monred}{&#10;  \Pi_R = \frac{d_p}{d_c}&#10;}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3.7195"/>
  <p:tag name="ORIGINALWIDTH" val="443.9445"/>
  <p:tag name="LATEXADDIN" val="\documentclass{article}&#10;\usepackage{amsmath}&#10;\usepackage{xcolor}&#10;\pagestyle{empty}&#10;\begin{document}&#10;&#10;\definecolor{Monred}{RGB}{172,0,0}&#10;&#10;$$\textcolor{Monred}{&#10;  \Pi_z = \frac{z}{d_c}&#10;}$$&#10;&#10;&#10;\end{document}"/>
  <p:tag name="IGUANATEXSIZE" val="20"/>
  <p:tag name="IGUANATEXCURSOR" val="15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628.047"/>
  <p:tag name="LATEXADDIN" val="\documentclass{article}&#10;\usepackage{amsmath}&#10;\pagestyle{empty}&#10;\begin{document}&#10;&#10;$$pC^\ast = \alpha f \left( \Pi_R, \Pi_z, \phi, \Pi_{\rm g}, \Pi_{\rm Br} \right)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0.4837"/>
  <p:tag name="ORIGINALWIDTH" val="1572.553"/>
  <p:tag name="LATEXADDIN" val="\documentclass{article}&#10;\usepackage{amsmath}&#10;\pagestyle{empty}&#10;\begin{document}&#10;&#10;$$pC^\ast = \alpha \Pi_z f \left( \Pi_R, \phi, \Pi_{\rm g}, \Pi_{\rm Br} \right)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34.758"/>
  <p:tag name="ORIGINALWIDTH" val="701.1624"/>
  <p:tag name="LATEXADDIN" val="\documentclass{article}&#10;\usepackage{amsmath}&#10;\pagestyle{empty}&#10;\begin{document}&#10;&#10;$$\begin{array}{l}&#10;\rho_p = 1040 \, {\rm \frac{kg}{m^3}}&#10;\\ \\&#10;V_a = 1.8 \, {\rm \frac{mm}{s}}&#10;\\ \\&#10;T = 293 {\rm K}&#10;\\ \\&#10;z = 20 {\rm cm}&#10;\\ \\&#10;d_c = 0.5 {\rm mm}&#10;\\ \\&#10;\alpha = 1&#10;\\ \\&#10;\phi = 0.4&#10;\end{array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1022.872"/>
  <p:tag name="LATEXADDIN" val="\documentclass{article}&#10;\usepackage{amsmath}&#10;\pagestyle{empty}&#10;\begin{document}&#10;&#10;$$\frac{\rlap{-}V}{i \rlap{-}V_0} =  i^{\left( \frac{3-D_{Fractal}}{D_{Fractal}} \right)} $$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34.758"/>
  <p:tag name="ORIGINALWIDTH" val="701.1624"/>
  <p:tag name="LATEXADDIN" val="\documentclass{article}&#10;\usepackage{amsmath}&#10;\pagestyle{empty}&#10;\begin{document}&#10;&#10;$$\begin{array}{l}&#10;\rho_p = 2650 \, {\rm \frac{kg}{m^3}}&#10;\\ \\&#10;V_a = 1.8 \, {\rm \frac{mm}{s}}&#10;\\ \\&#10;T = 293 {\rm K}&#10;\\ \\&#10;z = 20 {\rm cm}&#10;\\ \\&#10;d_c = 0.5 {\rm mm}&#10;\\ \\&#10;\alpha = 1&#10;\\ \\&#10;\phi = 0.4&#10;\end{array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875.1406"/>
  <p:tag name="LATEXADDIN" val="\documentclass{article}&#10;\usepackage{amsmath}&#10;\pagestyle{empty}&#10;\begin{document}&#10;&#10;$$G_{CS} \theta = \sqrt{ \frac{g h_e \theta}{\nu} 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0.4574"/>
  <p:tag name="ORIGINALWIDTH" val="1281.59"/>
  <p:tag name="LATEXADDIN" val="\documentclass{article}&#10;\usepackage{amsmath}&#10;\pagestyle{empty}&#10;\begin{document}&#10;&#10;$$C_{Pore}^\ast = \frac{\frac{\pi}{4} \left( D_C - D_P \right)^2}{\frac{\pi}{4} D_C^2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2092"/>
  <p:tag name="ORIGINALWIDTH" val="1259.843"/>
  <p:tag name="LATEXADDIN" val="\documentclass{article}&#10;\usepackage{amsmath}&#10;\pagestyle{empty}&#10;\begin{document}&#10;&#10;$$C_{Pore}^\ast = \left( \frac{D_C - D_P}{D_C} \right)^2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.4803"/>
  <p:tag name="ORIGINALWIDTH" val="1395.575"/>
  <p:tag name="LATEXADDIN" val="\documentclass{article}&#10;\usepackage{amsmath}&#10;\pagestyle{empty}&#10;\begin{document}&#10;&#10;$$C_{pore}^{\ast_{U}} = 1 - 2 \alpha \Pi_D + \alpha \Pi_D^2 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2092"/>
  <p:tag name="ORIGINALWIDTH" val="1259.843"/>
  <p:tag name="LATEXADDIN" val="\documentclass{article}&#10;\usepackage{amsmath}&#10;\pagestyle{empty}&#10;\begin{document}&#10;&#10;$$C_{Pore}^\ast = \left( \frac{D_C - D_P}{D_C} \right)^2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1629.546"/>
  <p:tag name="LATEXADDIN" val="\documentclass{article}&#10;\usepackage{amsmath}&#10;\pagestyle{empty}&#10;\begin{document}&#10;&#10;$$C_{Filter}^\ast = \left( \frac{D_C - D_P}{D_C} \right)^{2 N_{Pores}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8.4514"/>
  <p:tag name="ORIGINALWIDTH" val="1322.835"/>
  <p:tag name="LATEXADDIN" val="\documentclass{article}&#10;\usepackage{amsmath}&#10;\pagestyle{empty}&#10;\begin{document}&#10;&#10;&#10;$$N_{Pores} = \frac{\ln(C_{Filter}^\ast)}{2 \ln\left( \frac{D_C - D_P}{D_C} \right)}$$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884.1395"/>
  <p:tag name="LATEXADDIN" val="\documentclass{article}&#10;\usepackage{amsmath}&#10;\pagestyle{empty}&#10;\begin{document}&#10;&#10;$$pC_i^\ast = \alpha \Pi_z f( d_i)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932.8834"/>
  <p:tag name="LATEXADDIN" val="\documentclass{article}&#10;\usepackage{amsmath}&#10;\pagestyle{empty}&#10;\begin{document}&#10;&#10;$$C_i = C_{0_i} \cdot 10^{- pC_i^\ast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71.7285"/>
  <p:tag name="LATEXADDIN" val="\documentclass{article}&#10;\usepackage{amsmath}&#10;\pagestyle{empty}&#10;\begin{document}&#10;&#10;$$\frac{\rlap{-}V}{i \rlap{-}V_0}$$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8.4814"/>
  <p:tag name="ORIGINALWIDTH" val="1174.353"/>
  <p:tag name="LATEXADDIN" val="\documentclass{article}&#10;\usepackage{amsmath}&#10;\pagestyle{empty}&#10;\begin{document}&#10;&#10;$$C_i = C_{0_i} \cdot 10^{- \alpha \Pi_z f( d_i)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7.6753"/>
  <p:tag name="ORIGINALWIDTH" val="1265.092"/>
  <p:tag name="LATEXADDIN" val="\documentclass{article}&#10;\usepackage{amsmath}&#10;\pagestyle{empty}&#10;\begin{document}&#10;&#10;$$pC^\ast = - \log &#10;\left( \frac{\sum \limits_{i = 0}^n {C_i} }{\sum \limits_{i = 0}^n {C_{0_i}} } \right)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06.524"/>
  <p:tag name="ORIGINALWIDTH" val="800.15"/>
  <p:tag name="LATEXADDIN" val="\documentclass{article}&#10;\usepackage{amsmath}&#10;\pagestyle{empty}&#10;\begin{document}&#10;&#10;$$\begin{array}{l}&#10;h_{\rm f} = \frac{32 \mu \theta V^2}{\rho g D^2}&#10;\\ \\&#10;\bar \varepsilon = \frac{g h_f}{\theta}&#10;\\ \\&#10;G_{CS} = \sqrt{ \frac{\bar \varepsilon}{\nu} } &#10;\\ \\&#10;\theta = \frac{L}{V}&#10;\\ \\&#10;G_{CS} = 4 \sqrt 2 \frac{V}{D}&#10;\\ \\&#10;G_{CS} \theta  = 4 \sqrt 2 \frac{L}{D}&#10;\end{array}$$&#10;&#10;&#10;\end{document}"/>
  <p:tag name="IGUANATEXSIZE" val="20"/>
  <p:tag name="IGUANATEXCURSOR" val="3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1140.607"/>
  <p:tag name="LATEXADDIN" val="\documentclass{article}&#10;\usepackage{amsmath}&#10;\usepackage{xcolor}&#10;\pagestyle{empty}&#10;\begin{document}&#10;&#10;\definecolor{Monred}{RGB}{172,0,0}&#10;&#10;$$\frac{20 \, {\rm cm}}{0.2 \, {\rm mm}} 4 \sqrt{2} = 0.5657$$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464.192"/>
  <p:tag name="LATEXADDIN" val="\documentclass{article}&#10;\usepackage{amsmath}&#10;\pagestyle{empty}&#10;\begin{document}&#10;&#10;$${\rm Re} = \frac{V l}{\nu}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9572"/>
  <p:tag name="ORIGINALWIDTH" val="2060.742"/>
  <p:tag name="LATEXADDIN" val="\documentclass{article}&#10;\usepackage{amsmath}&#10;\pagestyle{empty}&#10;\begin{document}&#10;&#10;$${\rm Re} = \frac{\left( 2.8 \cdot 10^{- 3} {\rm \frac{m}{s}} \right)&#10;\left( 0.7 \cdot 10^{- 3} \, {\rm m} \right)}&#10;{\left( 10^{- 6} {\rm \frac{m^2}{s}} \right)} = 2$$&#10;&#10;&#10;\end{document}"/>
  <p:tag name="IGUANATEXSIZE" val="20"/>
  <p:tag name="IGUANATEXCURSOR" val="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137.2328"/>
  <p:tag name="LATEXADDIN" val="\documentclass{article}&#10;\usepackage{amsmath}&#10;\usepackage{xcolor}&#10;\pagestyle{empty}&#10;\begin{document}&#10;&#10;\definecolor{Monred}{RGB}{172,0,0}&#10;&#10;$${\rm \Pi_g}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94.9756"/>
  <p:tag name="LATEXADDIN" val="\documentclass{article}&#10;\usepackage{amsmath}&#10;\usepackage{xcolor}&#10;\pagestyle{empty}&#10;\begin{document}&#10;&#10;\definecolor{Monred}{RGB}{172,0,0}&#10;&#10;&#10;$${\rm \Pi_{Br}}$$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SWOT 2021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WOT 2021" id="{306B4164-DC53-4581-8FA2-40B7F9389F30}" vid="{98F8E750-724B-47D5-9A8C-6ABDA1DBFED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Monroe's Lectures</Template>
  <TotalTime>119032</TotalTime>
  <Words>2555</Words>
  <Application>Microsoft Office PowerPoint</Application>
  <PresentationFormat>Widescreen</PresentationFormat>
  <Paragraphs>326</Paragraphs>
  <Slides>43</Slides>
  <Notes>22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Cambria Math</vt:lpstr>
      <vt:lpstr>Century Gothic</vt:lpstr>
      <vt:lpstr>Symbol</vt:lpstr>
      <vt:lpstr>Candara</vt:lpstr>
      <vt:lpstr>Wingdings</vt:lpstr>
      <vt:lpstr>Times New Roman</vt:lpstr>
      <vt:lpstr>Arial</vt:lpstr>
      <vt:lpstr>Helvetica</vt:lpstr>
      <vt:lpstr>SWOT 2021</vt:lpstr>
      <vt:lpstr>Equation</vt:lpstr>
      <vt:lpstr>Filtration Model</vt:lpstr>
      <vt:lpstr>Filtration Outline</vt:lpstr>
      <vt:lpstr>Particle Removal Mechanisms in Filters</vt:lpstr>
      <vt:lpstr>PowerPoint Presentation</vt:lpstr>
      <vt:lpstr>Active filtration zone slowly moves down through the filter</vt:lpstr>
      <vt:lpstr>Active Filtration zone</vt:lpstr>
      <vt:lpstr>Head loss in Filters is close to linear before breakthrough</vt:lpstr>
      <vt:lpstr>Head loss and filter fraction loaded increase linearly together</vt:lpstr>
      <vt:lpstr>Head loss in filters is close to linear before breakthrough</vt:lpstr>
      <vt:lpstr>Why is head loss at failure lower at higher coagulant dose?</vt:lpstr>
      <vt:lpstr>Influent floc size distribution might have a major influence on performance</vt:lpstr>
      <vt:lpstr>Volume occupied by flocs increases as flocs increase in size</vt:lpstr>
      <vt:lpstr>Reducing the capture velocity on the plate settlers increases filter run times!</vt:lpstr>
      <vt:lpstr>Why might larger media (anthracite on top of sand) help?</vt:lpstr>
      <vt:lpstr>What do we know?</vt:lpstr>
      <vt:lpstr>Interception occurs where streamlines converge</vt:lpstr>
      <vt:lpstr>Evolving Constriction Geometry</vt:lpstr>
      <vt:lpstr>References</vt:lpstr>
      <vt:lpstr>Filtration Performance: Dimensional Analysis</vt:lpstr>
      <vt:lpstr>What is the Reynolds number for filtration flow?</vt:lpstr>
      <vt:lpstr>Choose viscosity!</vt:lpstr>
      <vt:lpstr>Dimensionless Force Ratios</vt:lpstr>
      <vt:lpstr>Gravity</vt:lpstr>
      <vt:lpstr>Diffusion (Brownian Motion)</vt:lpstr>
      <vt:lpstr>Geometric Parameters</vt:lpstr>
      <vt:lpstr>Write the functional relationship</vt:lpstr>
      <vt:lpstr>Filtration Model Limitations</vt:lpstr>
      <vt:lpstr>Stacked Rapid Sand Filter predicted performance for biological particle</vt:lpstr>
      <vt:lpstr>Stacked Rapid Sand Filter predicted performance for inorganic particle</vt:lpstr>
      <vt:lpstr>StaRS and Fractal Flocs predicted performance</vt:lpstr>
      <vt:lpstr>Filter as Flocculator?</vt:lpstr>
      <vt:lpstr>Interception assuming uniform velocity through cross sections </vt:lpstr>
      <vt:lpstr>Fraction of particles that make it through a constriction</vt:lpstr>
      <vt:lpstr>Small particles slip through a small restriction</vt:lpstr>
      <vt:lpstr>A series of restrictions takes a toll on even the small particles</vt:lpstr>
      <vt:lpstr>Tiny (or slippery) bad guys sneak through all the security</vt:lpstr>
      <vt:lpstr>What could cause slippery particles (with too few nanoparticles)?</vt:lpstr>
      <vt:lpstr>Flocs on their way to the filter</vt:lpstr>
      <vt:lpstr>Floc removal efficiency increases rapidly with floc size</vt:lpstr>
      <vt:lpstr>Filtration of mixed particle sizes</vt:lpstr>
      <vt:lpstr>Methods to improve Rapid Sand Filter Performance</vt:lpstr>
      <vt:lpstr>Flocculation may be a significant mechanism inside a filter</vt:lpstr>
      <vt:lpstr>StaRS Design Guidelines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Filtration Theory</dc:title>
  <dc:creator>Monroe Weber-Shirk</dc:creator>
  <cp:lastModifiedBy>Monroe Weber-Shirk</cp:lastModifiedBy>
  <cp:revision>5838</cp:revision>
  <cp:lastPrinted>2014-11-08T19:01:33Z</cp:lastPrinted>
  <dcterms:created xsi:type="dcterms:W3CDTF">2004-05-06T14:53:47Z</dcterms:created>
  <dcterms:modified xsi:type="dcterms:W3CDTF">2020-10-24T13:32:18Z</dcterms:modified>
</cp:coreProperties>
</file>